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Microsoft_Equation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76"/>
  </p:notesMasterIdLst>
  <p:handoutMasterIdLst>
    <p:handoutMasterId r:id="rId77"/>
  </p:handoutMasterIdLst>
  <p:sldIdLst>
    <p:sldId id="384" r:id="rId4"/>
    <p:sldId id="385" r:id="rId5"/>
    <p:sldId id="386" r:id="rId6"/>
    <p:sldId id="387" r:id="rId7"/>
    <p:sldId id="510" r:id="rId8"/>
    <p:sldId id="559" r:id="rId9"/>
    <p:sldId id="560" r:id="rId10"/>
    <p:sldId id="561" r:id="rId11"/>
    <p:sldId id="562" r:id="rId12"/>
    <p:sldId id="568" r:id="rId13"/>
    <p:sldId id="567" r:id="rId14"/>
    <p:sldId id="563" r:id="rId15"/>
    <p:sldId id="564" r:id="rId16"/>
    <p:sldId id="566" r:id="rId17"/>
    <p:sldId id="569" r:id="rId18"/>
    <p:sldId id="536" r:id="rId19"/>
    <p:sldId id="524" r:id="rId20"/>
    <p:sldId id="588" r:id="rId21"/>
    <p:sldId id="526" r:id="rId22"/>
    <p:sldId id="527" r:id="rId23"/>
    <p:sldId id="590" r:id="rId24"/>
    <p:sldId id="591" r:id="rId25"/>
    <p:sldId id="592" r:id="rId26"/>
    <p:sldId id="595" r:id="rId27"/>
    <p:sldId id="596" r:id="rId28"/>
    <p:sldId id="597" r:id="rId29"/>
    <p:sldId id="598" r:id="rId30"/>
    <p:sldId id="599" r:id="rId31"/>
    <p:sldId id="589" r:id="rId32"/>
    <p:sldId id="528" r:id="rId33"/>
    <p:sldId id="529" r:id="rId34"/>
    <p:sldId id="603" r:id="rId35"/>
    <p:sldId id="604" r:id="rId36"/>
    <p:sldId id="605" r:id="rId37"/>
    <p:sldId id="600" r:id="rId38"/>
    <p:sldId id="602" r:id="rId39"/>
    <p:sldId id="535" r:id="rId40"/>
    <p:sldId id="532" r:id="rId41"/>
    <p:sldId id="530" r:id="rId42"/>
    <p:sldId id="521" r:id="rId43"/>
    <p:sldId id="511" r:id="rId44"/>
    <p:sldId id="512" r:id="rId45"/>
    <p:sldId id="513" r:id="rId46"/>
    <p:sldId id="514" r:id="rId47"/>
    <p:sldId id="515" r:id="rId48"/>
    <p:sldId id="516" r:id="rId49"/>
    <p:sldId id="517" r:id="rId50"/>
    <p:sldId id="518" r:id="rId51"/>
    <p:sldId id="537" r:id="rId52"/>
    <p:sldId id="587" r:id="rId53"/>
    <p:sldId id="538" r:id="rId54"/>
    <p:sldId id="539" r:id="rId55"/>
    <p:sldId id="570" r:id="rId56"/>
    <p:sldId id="571" r:id="rId57"/>
    <p:sldId id="540" r:id="rId58"/>
    <p:sldId id="573" r:id="rId59"/>
    <p:sldId id="575" r:id="rId60"/>
    <p:sldId id="577" r:id="rId61"/>
    <p:sldId id="576" r:id="rId62"/>
    <p:sldId id="574" r:id="rId63"/>
    <p:sldId id="496" r:id="rId64"/>
    <p:sldId id="579" r:id="rId65"/>
    <p:sldId id="580" r:id="rId66"/>
    <p:sldId id="585" r:id="rId67"/>
    <p:sldId id="586" r:id="rId68"/>
    <p:sldId id="578" r:id="rId69"/>
    <p:sldId id="493" r:id="rId70"/>
    <p:sldId id="501" r:id="rId71"/>
    <p:sldId id="494" r:id="rId72"/>
    <p:sldId id="495" r:id="rId73"/>
    <p:sldId id="500" r:id="rId74"/>
    <p:sldId id="324"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208" y="-6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454A59-6566-6343-B2E5-4DADF26FEDDA}" type="datetimeFigureOut">
              <a:rPr lang="en-US" smtClean="0"/>
              <a:t>11/5/19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7E4919-1FAB-2842-A9EC-22B2396F50A5}" type="slidenum">
              <a:rPr lang="en-US" smtClean="0"/>
              <a:t>‹#›</a:t>
            </a:fld>
            <a:endParaRPr lang="en-US"/>
          </a:p>
        </p:txBody>
      </p:sp>
    </p:spTree>
    <p:extLst>
      <p:ext uri="{BB962C8B-B14F-4D97-AF65-F5344CB8AC3E}">
        <p14:creationId xmlns:p14="http://schemas.microsoft.com/office/powerpoint/2010/main" val="1678111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B883D-1D2F-8149-ADA5-955F1B30E9DA}" type="datetimeFigureOut">
              <a:rPr lang="en-US" smtClean="0"/>
              <a:t>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49A4F-0E18-914B-86F7-AAD82D13A80D}" type="slidenum">
              <a:rPr lang="en-US" smtClean="0"/>
              <a:t>‹#›</a:t>
            </a:fld>
            <a:endParaRPr lang="en-US"/>
          </a:p>
        </p:txBody>
      </p:sp>
    </p:spTree>
    <p:extLst>
      <p:ext uri="{BB962C8B-B14F-4D97-AF65-F5344CB8AC3E}">
        <p14:creationId xmlns:p14="http://schemas.microsoft.com/office/powerpoint/2010/main" val="4157479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pPr eaLnBrk="1" hangingPunct="1"/>
            <a:r>
              <a:rPr lang="en-US" dirty="0" smtClean="0">
                <a:ea typeface="ＭＳ Ｐゴシック"/>
              </a:rPr>
              <a:t>Example: Dust Bowl, Great Depression, math, chemistry</a:t>
            </a:r>
          </a:p>
        </p:txBody>
      </p:sp>
      <p:sp>
        <p:nvSpPr>
          <p:cNvPr id="35843" name="Slide Number Placeholder 3"/>
          <p:cNvSpPr>
            <a:spLocks noGrp="1"/>
          </p:cNvSpPr>
          <p:nvPr>
            <p:ph type="sldNum" sz="quarter" idx="5"/>
          </p:nvPr>
        </p:nvSpPr>
        <p:spPr>
          <a:noFill/>
        </p:spPr>
        <p:txBody>
          <a:bodyPr/>
          <a:lstStyle/>
          <a:p>
            <a:fld id="{21DCD2BA-0682-46EC-8909-40C759934DE8}" type="slidenum">
              <a:rPr lang="en-US" smtClean="0">
                <a:ea typeface="ＭＳ Ｐゴシック"/>
                <a:cs typeface="ＭＳ Ｐゴシック"/>
              </a:rPr>
              <a:pPr/>
              <a:t>6</a:t>
            </a:fld>
            <a:endParaRPr lang="en-US"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E49A4F-0E18-914B-86F7-AAD82D13A80D}" type="slidenum">
              <a:rPr lang="en-US" smtClean="0"/>
              <a:t>33</a:t>
            </a:fld>
            <a:endParaRPr lang="en-US"/>
          </a:p>
        </p:txBody>
      </p:sp>
    </p:spTree>
    <p:extLst>
      <p:ext uri="{BB962C8B-B14F-4D97-AF65-F5344CB8AC3E}">
        <p14:creationId xmlns:p14="http://schemas.microsoft.com/office/powerpoint/2010/main" val="156136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E49A4F-0E18-914B-86F7-AAD82D13A80D}" type="slidenum">
              <a:rPr lang="en-US" smtClean="0"/>
              <a:t>34</a:t>
            </a:fld>
            <a:endParaRPr lang="en-US"/>
          </a:p>
        </p:txBody>
      </p:sp>
    </p:spTree>
    <p:extLst>
      <p:ext uri="{BB962C8B-B14F-4D97-AF65-F5344CB8AC3E}">
        <p14:creationId xmlns:p14="http://schemas.microsoft.com/office/powerpoint/2010/main" val="156136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E49A4F-0E18-914B-86F7-AAD82D13A80D}" type="slidenum">
              <a:rPr lang="en-US" smtClean="0"/>
              <a:t>37</a:t>
            </a:fld>
            <a:endParaRPr lang="en-US"/>
          </a:p>
        </p:txBody>
      </p:sp>
    </p:spTree>
    <p:extLst>
      <p:ext uri="{BB962C8B-B14F-4D97-AF65-F5344CB8AC3E}">
        <p14:creationId xmlns:p14="http://schemas.microsoft.com/office/powerpoint/2010/main" val="1561368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r>
              <a:rPr lang="en-US" dirty="0" smtClean="0">
                <a:ea typeface="ＭＳ Ｐゴシック"/>
              </a:rPr>
              <a:t>Open access – land is owned by no one and available for use by anyone at little or no charge</a:t>
            </a:r>
          </a:p>
          <a:p>
            <a:pPr eaLnBrk="1" hangingPunct="1"/>
            <a:r>
              <a:rPr lang="en-US" dirty="0" smtClean="0">
                <a:ea typeface="ＭＳ Ｐゴシック"/>
              </a:rPr>
              <a:t>1/3 of US land is common property</a:t>
            </a:r>
          </a:p>
        </p:txBody>
      </p:sp>
      <p:sp>
        <p:nvSpPr>
          <p:cNvPr id="9216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fontAlgn="base" hangingPunct="0">
              <a:spcBef>
                <a:spcPct val="0"/>
              </a:spcBef>
              <a:spcAft>
                <a:spcPct val="0"/>
              </a:spcAft>
            </a:pPr>
            <a:fld id="{F56C4E04-95FD-4548-88C6-C66DC939B3DA}" type="slidenum">
              <a:rPr lang="en-US" sz="1200">
                <a:solidFill>
                  <a:prstClr val="black"/>
                </a:solidFill>
                <a:latin typeface="Arial" charset="0"/>
                <a:ea typeface="ＭＳ Ｐゴシック"/>
                <a:cs typeface="ＭＳ Ｐゴシック"/>
              </a:rPr>
              <a:pPr algn="r" defTabSz="914400" eaLnBrk="0" fontAlgn="base" hangingPunct="0">
                <a:spcBef>
                  <a:spcPct val="0"/>
                </a:spcBef>
                <a:spcAft>
                  <a:spcPct val="0"/>
                </a:spcAft>
              </a:pPr>
              <a:t>50</a:t>
            </a:fld>
            <a:endParaRPr lang="en-US" sz="1200">
              <a:solidFill>
                <a:prstClr val="black"/>
              </a:solidFill>
              <a:latin typeface="Arial"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en-US" smtClean="0">
              <a:ea typeface="ＭＳ Ｐゴシック"/>
            </a:endParaRPr>
          </a:p>
        </p:txBody>
      </p:sp>
      <p:sp>
        <p:nvSpPr>
          <p:cNvPr id="14234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fontAlgn="base" hangingPunct="0">
              <a:spcBef>
                <a:spcPct val="0"/>
              </a:spcBef>
              <a:spcAft>
                <a:spcPct val="0"/>
              </a:spcAft>
            </a:pPr>
            <a:fld id="{386A06F2-E1D7-4F13-9B4D-FCAC880B18C9}" type="slidenum">
              <a:rPr lang="en-US" sz="1200">
                <a:solidFill>
                  <a:prstClr val="black"/>
                </a:solidFill>
                <a:latin typeface="Arial" charset="0"/>
                <a:ea typeface="ＭＳ Ｐゴシック"/>
                <a:cs typeface="ＭＳ Ｐゴシック"/>
              </a:rPr>
              <a:pPr algn="r" defTabSz="914400" eaLnBrk="0" fontAlgn="base" hangingPunct="0">
                <a:spcBef>
                  <a:spcPct val="0"/>
                </a:spcBef>
                <a:spcAft>
                  <a:spcPct val="0"/>
                </a:spcAft>
              </a:pPr>
              <a:t>8</a:t>
            </a:fld>
            <a:endParaRPr lang="en-US" sz="1200">
              <a:solidFill>
                <a:prstClr val="black"/>
              </a:solidFill>
              <a:latin typeface="Arial"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pPr eaLnBrk="1" hangingPunct="1"/>
            <a:endParaRPr lang="en-US" smtClean="0">
              <a:ea typeface="ＭＳ Ｐゴシック"/>
            </a:endParaRPr>
          </a:p>
        </p:txBody>
      </p:sp>
      <p:sp>
        <p:nvSpPr>
          <p:cNvPr id="38915" name="Slide Number Placeholder 3"/>
          <p:cNvSpPr>
            <a:spLocks noGrp="1"/>
          </p:cNvSpPr>
          <p:nvPr>
            <p:ph type="sldNum" sz="quarter" idx="5"/>
          </p:nvPr>
        </p:nvSpPr>
        <p:spPr>
          <a:noFill/>
        </p:spPr>
        <p:txBody>
          <a:bodyPr/>
          <a:lstStyle/>
          <a:p>
            <a:fld id="{990314B7-1DE3-4EDB-AC93-FB7B28F89EE0}" type="slidenum">
              <a:rPr lang="en-US" smtClean="0">
                <a:ea typeface="ＭＳ Ｐゴシック"/>
                <a:cs typeface="ＭＳ Ｐゴシック"/>
              </a:rPr>
              <a:pPr/>
              <a:t>9</a:t>
            </a:fld>
            <a:endParaRPr lang="en-US"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7219"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dirty="0" smtClean="0">
                <a:solidFill>
                  <a:srgbClr val="000000"/>
                </a:solidFill>
                <a:ea typeface="ＭＳ Ｐゴシック"/>
                <a:cs typeface="Arial" charset="0"/>
              </a:rPr>
              <a:t>Key </a:t>
            </a:r>
            <a:r>
              <a:rPr lang="el-GR" i="1" dirty="0" smtClean="0">
                <a:solidFill>
                  <a:srgbClr val="000000"/>
                </a:solidFill>
                <a:ea typeface="ＭＳ Ｐゴシック"/>
                <a:cs typeface="Arial" charset="0"/>
              </a:rPr>
              <a:t>natural resources </a:t>
            </a:r>
            <a:r>
              <a:rPr lang="el-GR" dirty="0" smtClean="0">
                <a:solidFill>
                  <a:srgbClr val="000000"/>
                </a:solidFill>
                <a:ea typeface="ＭＳ Ｐゴシック"/>
                <a:cs typeface="Arial" charset="0"/>
              </a:rPr>
              <a:t>(blue) and </a:t>
            </a:r>
            <a:r>
              <a:rPr lang="el-GR" i="1" dirty="0" smtClean="0">
                <a:solidFill>
                  <a:srgbClr val="000000"/>
                </a:solidFill>
                <a:ea typeface="ＭＳ Ｐゴシック"/>
                <a:cs typeface="Arial" charset="0"/>
              </a:rPr>
              <a:t>natural services </a:t>
            </a:r>
            <a:r>
              <a:rPr lang="el-GR" dirty="0" smtClean="0">
                <a:solidFill>
                  <a:srgbClr val="000000"/>
                </a:solidFill>
                <a:ea typeface="ＭＳ Ｐゴシック"/>
                <a:cs typeface="Arial" charset="0"/>
              </a:rPr>
              <a:t>(orange) that support and sustain the earth’s life and </a:t>
            </a:r>
            <a:r>
              <a:rPr lang="el-GR" dirty="0" smtClean="0">
                <a:solidFill>
                  <a:srgbClr val="000000"/>
                </a:solidFill>
                <a:ea typeface="ＭＳ Ｐゴシック"/>
                <a:cs typeface="Arial" charset="0"/>
              </a:rPr>
              <a:t>economies</a:t>
            </a:r>
            <a:endParaRPr lang="el-GR" dirty="0" smtClean="0">
              <a:solidFill>
                <a:srgbClr val="000000"/>
              </a:solidFill>
              <a:ea typeface="ＭＳ Ｐゴシック"/>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Globally,</a:t>
            </a:r>
            <a:r>
              <a:rPr lang="en-US" baseline="0" dirty="0" smtClean="0"/>
              <a:t> humans are degrading 62% of natural services</a:t>
            </a:r>
            <a:endParaRPr lang="en-US" dirty="0"/>
          </a:p>
        </p:txBody>
      </p:sp>
      <p:sp>
        <p:nvSpPr>
          <p:cNvPr id="4" name="Slide Number Placeholder 3"/>
          <p:cNvSpPr>
            <a:spLocks noGrp="1"/>
          </p:cNvSpPr>
          <p:nvPr>
            <p:ph type="sldNum" sz="quarter" idx="10"/>
          </p:nvPr>
        </p:nvSpPr>
        <p:spPr/>
        <p:txBody>
          <a:bodyPr/>
          <a:lstStyle/>
          <a:p>
            <a:pPr>
              <a:defRPr/>
            </a:pPr>
            <a:fld id="{C1DFFFAB-31A1-428A-8769-ED972A63C337}" type="slidenum">
              <a:rPr lang="en-US" smtClean="0"/>
              <a:pPr>
                <a:defRPr/>
              </a:pPr>
              <a:t>13</a:t>
            </a:fld>
            <a:endParaRPr lang="en-US"/>
          </a:p>
        </p:txBody>
      </p:sp>
    </p:spTree>
    <p:extLst>
      <p:ext uri="{BB962C8B-B14F-4D97-AF65-F5344CB8AC3E}">
        <p14:creationId xmlns:p14="http://schemas.microsoft.com/office/powerpoint/2010/main" val="156694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r>
              <a:rPr lang="en-US" dirty="0" smtClean="0">
                <a:ea typeface="ＭＳ Ｐゴシック"/>
              </a:rPr>
              <a:t>Planet</a:t>
            </a:r>
            <a:r>
              <a:rPr lang="en-US" baseline="0" dirty="0" smtClean="0">
                <a:ea typeface="ＭＳ Ｐゴシック"/>
              </a:rPr>
              <a:t> – we are separate from nature, nature exists mainly to meet our needs and meet our wants</a:t>
            </a:r>
          </a:p>
          <a:p>
            <a:pPr eaLnBrk="1" hangingPunct="1"/>
            <a:r>
              <a:rPr lang="en-US" baseline="0" dirty="0" smtClean="0">
                <a:ea typeface="ＭＳ Ｐゴシック"/>
              </a:rPr>
              <a:t>Stewardship – we should manage the world for our benefit, but we have an </a:t>
            </a:r>
            <a:r>
              <a:rPr lang="en-US" baseline="0" smtClean="0">
                <a:ea typeface="ＭＳ Ｐゴシック"/>
              </a:rPr>
              <a:t>ethical responsibility </a:t>
            </a:r>
            <a:r>
              <a:rPr lang="en-US" baseline="0" dirty="0" smtClean="0">
                <a:ea typeface="ＭＳ Ｐゴシック"/>
              </a:rPr>
              <a:t>to care for it and be stewards of the earth</a:t>
            </a:r>
          </a:p>
          <a:p>
            <a:pPr eaLnBrk="1" hangingPunct="1"/>
            <a:r>
              <a:rPr lang="en-US" baseline="0" dirty="0" smtClean="0">
                <a:ea typeface="ＭＳ Ｐゴシック"/>
              </a:rPr>
              <a:t>Wisdom – we are a part of, and totally dependent on nature, and it exists for all living things, not just humans</a:t>
            </a:r>
            <a:endParaRPr lang="en-US" dirty="0" smtClean="0">
              <a:ea typeface="ＭＳ Ｐゴシック"/>
            </a:endParaRPr>
          </a:p>
        </p:txBody>
      </p:sp>
      <p:sp>
        <p:nvSpPr>
          <p:cNvPr id="9626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F395565-549F-4C31-BCCB-4A75FB098F21}" type="slidenum">
              <a:rPr lang="en-US" sz="1200">
                <a:latin typeface="Arial" charset="0"/>
              </a:rPr>
              <a:pPr algn="r" eaLnBrk="0" hangingPunct="0"/>
              <a:t>14</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E49A4F-0E18-914B-86F7-AAD82D13A80D}" type="slidenum">
              <a:rPr lang="en-US" smtClean="0"/>
              <a:t>22</a:t>
            </a:fld>
            <a:endParaRPr lang="en-US"/>
          </a:p>
        </p:txBody>
      </p:sp>
    </p:spTree>
    <p:extLst>
      <p:ext uri="{BB962C8B-B14F-4D97-AF65-F5344CB8AC3E}">
        <p14:creationId xmlns:p14="http://schemas.microsoft.com/office/powerpoint/2010/main" val="156136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E49A4F-0E18-914B-86F7-AAD82D13A80D}" type="slidenum">
              <a:rPr lang="en-US" smtClean="0"/>
              <a:t>23</a:t>
            </a:fld>
            <a:endParaRPr lang="en-US"/>
          </a:p>
        </p:txBody>
      </p:sp>
    </p:spTree>
    <p:extLst>
      <p:ext uri="{BB962C8B-B14F-4D97-AF65-F5344CB8AC3E}">
        <p14:creationId xmlns:p14="http://schemas.microsoft.com/office/powerpoint/2010/main" val="156136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E49A4F-0E18-914B-86F7-AAD82D13A80D}" type="slidenum">
              <a:rPr lang="en-US" smtClean="0"/>
              <a:t>32</a:t>
            </a:fld>
            <a:endParaRPr lang="en-US"/>
          </a:p>
        </p:txBody>
      </p:sp>
    </p:spTree>
    <p:extLst>
      <p:ext uri="{BB962C8B-B14F-4D97-AF65-F5344CB8AC3E}">
        <p14:creationId xmlns:p14="http://schemas.microsoft.com/office/powerpoint/2010/main" val="156136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CDC479-0776-FE40-876F-B9DCB37D7867}" type="datetime1">
              <a:rPr lang="en-US" smtClean="0"/>
              <a:t>11/5/19</a:t>
            </a:fld>
            <a:endParaRPr lang="en-US"/>
          </a:p>
        </p:txBody>
      </p:sp>
      <p:sp>
        <p:nvSpPr>
          <p:cNvPr id="5" name="Footer Placeholder 4"/>
          <p:cNvSpPr>
            <a:spLocks noGrp="1"/>
          </p:cNvSpPr>
          <p:nvPr>
            <p:ph type="ftr" sz="quarter" idx="11"/>
          </p:nvPr>
        </p:nvSpPr>
        <p:spPr/>
        <p:txBody>
          <a:bodyPr/>
          <a:lstStyle/>
          <a:p>
            <a:r>
              <a:rPr lang="en-US" smtClean="0"/>
              <a:t>Dr. Walaa Wageh Diab</a:t>
            </a:r>
            <a:endParaRPr lang="en-US"/>
          </a:p>
        </p:txBody>
      </p:sp>
      <p:sp>
        <p:nvSpPr>
          <p:cNvPr id="6" name="Slide Number Placeholder 5"/>
          <p:cNvSpPr>
            <a:spLocks noGrp="1"/>
          </p:cNvSpPr>
          <p:nvPr>
            <p:ph type="sldNum" sz="quarter" idx="12"/>
          </p:nvPr>
        </p:nvSpPr>
        <p:spPr/>
        <p:txBody>
          <a:bodyPr/>
          <a:lstStyle/>
          <a:p>
            <a:fld id="{5F66F8E9-3562-D445-8B53-2CBA9DA77828}" type="slidenum">
              <a:rPr lang="en-US" smtClean="0"/>
              <a:t>‹#›</a:t>
            </a:fld>
            <a:endParaRPr lang="en-US"/>
          </a:p>
        </p:txBody>
      </p:sp>
    </p:spTree>
    <p:extLst>
      <p:ext uri="{BB962C8B-B14F-4D97-AF65-F5344CB8AC3E}">
        <p14:creationId xmlns:p14="http://schemas.microsoft.com/office/powerpoint/2010/main" val="386537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22739-55B7-614A-BD76-92BFB53D1C3F}" type="datetime1">
              <a:rPr lang="en-US" smtClean="0"/>
              <a:t>11/5/19</a:t>
            </a:fld>
            <a:endParaRPr lang="en-US"/>
          </a:p>
        </p:txBody>
      </p:sp>
      <p:sp>
        <p:nvSpPr>
          <p:cNvPr id="5" name="Footer Placeholder 4"/>
          <p:cNvSpPr>
            <a:spLocks noGrp="1"/>
          </p:cNvSpPr>
          <p:nvPr>
            <p:ph type="ftr" sz="quarter" idx="11"/>
          </p:nvPr>
        </p:nvSpPr>
        <p:spPr/>
        <p:txBody>
          <a:bodyPr/>
          <a:lstStyle/>
          <a:p>
            <a:r>
              <a:rPr lang="en-US" smtClean="0"/>
              <a:t>Dr. Walaa Wageh Diab</a:t>
            </a:r>
            <a:endParaRPr lang="en-US"/>
          </a:p>
        </p:txBody>
      </p:sp>
      <p:sp>
        <p:nvSpPr>
          <p:cNvPr id="6" name="Slide Number Placeholder 5"/>
          <p:cNvSpPr>
            <a:spLocks noGrp="1"/>
          </p:cNvSpPr>
          <p:nvPr>
            <p:ph type="sldNum" sz="quarter" idx="12"/>
          </p:nvPr>
        </p:nvSpPr>
        <p:spPr/>
        <p:txBody>
          <a:bodyPr/>
          <a:lstStyle/>
          <a:p>
            <a:fld id="{5F66F8E9-3562-D445-8B53-2CBA9DA77828}" type="slidenum">
              <a:rPr lang="en-US" smtClean="0"/>
              <a:t>‹#›</a:t>
            </a:fld>
            <a:endParaRPr lang="en-US"/>
          </a:p>
        </p:txBody>
      </p:sp>
    </p:spTree>
    <p:extLst>
      <p:ext uri="{BB962C8B-B14F-4D97-AF65-F5344CB8AC3E}">
        <p14:creationId xmlns:p14="http://schemas.microsoft.com/office/powerpoint/2010/main" val="368233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6342F-3FAE-8B42-BA57-E9A1E900CA3A}" type="datetime1">
              <a:rPr lang="en-US" smtClean="0"/>
              <a:t>11/5/19</a:t>
            </a:fld>
            <a:endParaRPr lang="en-US"/>
          </a:p>
        </p:txBody>
      </p:sp>
      <p:sp>
        <p:nvSpPr>
          <p:cNvPr id="5" name="Footer Placeholder 4"/>
          <p:cNvSpPr>
            <a:spLocks noGrp="1"/>
          </p:cNvSpPr>
          <p:nvPr>
            <p:ph type="ftr" sz="quarter" idx="11"/>
          </p:nvPr>
        </p:nvSpPr>
        <p:spPr/>
        <p:txBody>
          <a:bodyPr/>
          <a:lstStyle/>
          <a:p>
            <a:r>
              <a:rPr lang="en-US" smtClean="0"/>
              <a:t>Dr. Walaa Wageh Diab</a:t>
            </a:r>
            <a:endParaRPr lang="en-US"/>
          </a:p>
        </p:txBody>
      </p:sp>
      <p:sp>
        <p:nvSpPr>
          <p:cNvPr id="6" name="Slide Number Placeholder 5"/>
          <p:cNvSpPr>
            <a:spLocks noGrp="1"/>
          </p:cNvSpPr>
          <p:nvPr>
            <p:ph type="sldNum" sz="quarter" idx="12"/>
          </p:nvPr>
        </p:nvSpPr>
        <p:spPr/>
        <p:txBody>
          <a:bodyPr/>
          <a:lstStyle/>
          <a:p>
            <a:fld id="{5F66F8E9-3562-D445-8B53-2CBA9DA77828}" type="slidenum">
              <a:rPr lang="en-US" smtClean="0"/>
              <a:t>‹#›</a:t>
            </a:fld>
            <a:endParaRPr lang="en-US"/>
          </a:p>
        </p:txBody>
      </p:sp>
    </p:spTree>
    <p:extLst>
      <p:ext uri="{BB962C8B-B14F-4D97-AF65-F5344CB8AC3E}">
        <p14:creationId xmlns:p14="http://schemas.microsoft.com/office/powerpoint/2010/main" val="301432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3CB35933-13BE-664F-B1BC-446E0FF94A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3355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47BA0A3A-23BC-014E-878F-1085A5E3A1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723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5D154747-CD33-5845-82FF-09C723872E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7607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fld id="{B90E1A41-0437-4548-9A47-F044DD373F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1446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fld id="{E2E511CF-7CDC-DB49-B69D-85057D36C2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47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fld id="{4F49DCAE-6421-944F-BB63-04D526A0A7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5954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fld id="{B43D8B02-5635-0B4D-95A0-90CCFD5B9F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962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fld id="{2B0B79E6-E3CB-7844-982E-6574B2A3B5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00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EF67A-568F-0B41-867A-F2AFD453EB8A}" type="datetime1">
              <a:rPr lang="en-US" smtClean="0"/>
              <a:t>11/5/19</a:t>
            </a:fld>
            <a:endParaRPr lang="en-US"/>
          </a:p>
        </p:txBody>
      </p:sp>
      <p:sp>
        <p:nvSpPr>
          <p:cNvPr id="5" name="Footer Placeholder 4"/>
          <p:cNvSpPr>
            <a:spLocks noGrp="1"/>
          </p:cNvSpPr>
          <p:nvPr>
            <p:ph type="ftr" sz="quarter" idx="11"/>
          </p:nvPr>
        </p:nvSpPr>
        <p:spPr/>
        <p:txBody>
          <a:bodyPr/>
          <a:lstStyle/>
          <a:p>
            <a:r>
              <a:rPr lang="en-US" smtClean="0"/>
              <a:t>Dr. Walaa Wageh Diab</a:t>
            </a:r>
            <a:endParaRPr lang="en-US"/>
          </a:p>
        </p:txBody>
      </p:sp>
      <p:sp>
        <p:nvSpPr>
          <p:cNvPr id="6" name="Slide Number Placeholder 5"/>
          <p:cNvSpPr>
            <a:spLocks noGrp="1"/>
          </p:cNvSpPr>
          <p:nvPr>
            <p:ph type="sldNum" sz="quarter" idx="12"/>
          </p:nvPr>
        </p:nvSpPr>
        <p:spPr/>
        <p:txBody>
          <a:bodyPr/>
          <a:lstStyle/>
          <a:p>
            <a:fld id="{5F66F8E9-3562-D445-8B53-2CBA9DA77828}" type="slidenum">
              <a:rPr lang="en-US" smtClean="0"/>
              <a:t>‹#›</a:t>
            </a:fld>
            <a:endParaRPr lang="en-US"/>
          </a:p>
        </p:txBody>
      </p:sp>
    </p:spTree>
    <p:extLst>
      <p:ext uri="{BB962C8B-B14F-4D97-AF65-F5344CB8AC3E}">
        <p14:creationId xmlns:p14="http://schemas.microsoft.com/office/powerpoint/2010/main" val="545393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fld id="{AAC4828C-37B1-4745-A6CD-DB0CB68336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8680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BEF821AC-510F-064E-9D74-F3A966A5C9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4064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fld id="{976E90AF-E9AB-1445-B607-52F60D34DB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0692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fld id="{8E723B27-5FD3-E148-9B56-60A0BC87E9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0101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9613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8922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561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7505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0301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3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AA74D-2333-ED4C-B040-C7111C4716B7}" type="datetime1">
              <a:rPr lang="en-US" smtClean="0"/>
              <a:t>11/5/19</a:t>
            </a:fld>
            <a:endParaRPr lang="en-US"/>
          </a:p>
        </p:txBody>
      </p:sp>
      <p:sp>
        <p:nvSpPr>
          <p:cNvPr id="5" name="Footer Placeholder 4"/>
          <p:cNvSpPr>
            <a:spLocks noGrp="1"/>
          </p:cNvSpPr>
          <p:nvPr>
            <p:ph type="ftr" sz="quarter" idx="11"/>
          </p:nvPr>
        </p:nvSpPr>
        <p:spPr/>
        <p:txBody>
          <a:bodyPr/>
          <a:lstStyle/>
          <a:p>
            <a:r>
              <a:rPr lang="en-US" smtClean="0"/>
              <a:t>Dr. Walaa Wageh Diab</a:t>
            </a:r>
            <a:endParaRPr lang="en-US"/>
          </a:p>
        </p:txBody>
      </p:sp>
      <p:sp>
        <p:nvSpPr>
          <p:cNvPr id="6" name="Slide Number Placeholder 5"/>
          <p:cNvSpPr>
            <a:spLocks noGrp="1"/>
          </p:cNvSpPr>
          <p:nvPr>
            <p:ph type="sldNum" sz="quarter" idx="12"/>
          </p:nvPr>
        </p:nvSpPr>
        <p:spPr/>
        <p:txBody>
          <a:bodyPr/>
          <a:lstStyle/>
          <a:p>
            <a:fld id="{5F66F8E9-3562-D445-8B53-2CBA9DA77828}" type="slidenum">
              <a:rPr lang="en-US" smtClean="0"/>
              <a:t>‹#›</a:t>
            </a:fld>
            <a:endParaRPr lang="en-US"/>
          </a:p>
        </p:txBody>
      </p:sp>
    </p:spTree>
    <p:extLst>
      <p:ext uri="{BB962C8B-B14F-4D97-AF65-F5344CB8AC3E}">
        <p14:creationId xmlns:p14="http://schemas.microsoft.com/office/powerpoint/2010/main" val="1923520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53108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4769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4917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386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932921-6ADA-1B4F-9E88-3465C9CD33E8}" type="datetime1">
              <a:rPr lang="en-US" smtClean="0"/>
              <a:t>11/5/19</a:t>
            </a:fld>
            <a:endParaRPr lang="en-US"/>
          </a:p>
        </p:txBody>
      </p:sp>
      <p:sp>
        <p:nvSpPr>
          <p:cNvPr id="6" name="Footer Placeholder 5"/>
          <p:cNvSpPr>
            <a:spLocks noGrp="1"/>
          </p:cNvSpPr>
          <p:nvPr>
            <p:ph type="ftr" sz="quarter" idx="11"/>
          </p:nvPr>
        </p:nvSpPr>
        <p:spPr/>
        <p:txBody>
          <a:bodyPr/>
          <a:lstStyle/>
          <a:p>
            <a:r>
              <a:rPr lang="en-US" smtClean="0"/>
              <a:t>Dr. Walaa Wageh Diab</a:t>
            </a:r>
            <a:endParaRPr lang="en-US"/>
          </a:p>
        </p:txBody>
      </p:sp>
      <p:sp>
        <p:nvSpPr>
          <p:cNvPr id="7" name="Slide Number Placeholder 6"/>
          <p:cNvSpPr>
            <a:spLocks noGrp="1"/>
          </p:cNvSpPr>
          <p:nvPr>
            <p:ph type="sldNum" sz="quarter" idx="12"/>
          </p:nvPr>
        </p:nvSpPr>
        <p:spPr/>
        <p:txBody>
          <a:bodyPr/>
          <a:lstStyle/>
          <a:p>
            <a:fld id="{5F66F8E9-3562-D445-8B53-2CBA9DA77828}" type="slidenum">
              <a:rPr lang="en-US" smtClean="0"/>
              <a:t>‹#›</a:t>
            </a:fld>
            <a:endParaRPr lang="en-US"/>
          </a:p>
        </p:txBody>
      </p:sp>
    </p:spTree>
    <p:extLst>
      <p:ext uri="{BB962C8B-B14F-4D97-AF65-F5344CB8AC3E}">
        <p14:creationId xmlns:p14="http://schemas.microsoft.com/office/powerpoint/2010/main" val="99928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C81E6E-EDD6-9943-9FC7-7B8CE1D41ACD}" type="datetime1">
              <a:rPr lang="en-US" smtClean="0"/>
              <a:t>11/5/19</a:t>
            </a:fld>
            <a:endParaRPr lang="en-US"/>
          </a:p>
        </p:txBody>
      </p:sp>
      <p:sp>
        <p:nvSpPr>
          <p:cNvPr id="8" name="Footer Placeholder 7"/>
          <p:cNvSpPr>
            <a:spLocks noGrp="1"/>
          </p:cNvSpPr>
          <p:nvPr>
            <p:ph type="ftr" sz="quarter" idx="11"/>
          </p:nvPr>
        </p:nvSpPr>
        <p:spPr/>
        <p:txBody>
          <a:bodyPr/>
          <a:lstStyle/>
          <a:p>
            <a:r>
              <a:rPr lang="en-US" smtClean="0"/>
              <a:t>Dr. Walaa Wageh Diab</a:t>
            </a:r>
            <a:endParaRPr lang="en-US"/>
          </a:p>
        </p:txBody>
      </p:sp>
      <p:sp>
        <p:nvSpPr>
          <p:cNvPr id="9" name="Slide Number Placeholder 8"/>
          <p:cNvSpPr>
            <a:spLocks noGrp="1"/>
          </p:cNvSpPr>
          <p:nvPr>
            <p:ph type="sldNum" sz="quarter" idx="12"/>
          </p:nvPr>
        </p:nvSpPr>
        <p:spPr/>
        <p:txBody>
          <a:bodyPr/>
          <a:lstStyle/>
          <a:p>
            <a:fld id="{5F66F8E9-3562-D445-8B53-2CBA9DA77828}" type="slidenum">
              <a:rPr lang="en-US" smtClean="0"/>
              <a:t>‹#›</a:t>
            </a:fld>
            <a:endParaRPr lang="en-US"/>
          </a:p>
        </p:txBody>
      </p:sp>
    </p:spTree>
    <p:extLst>
      <p:ext uri="{BB962C8B-B14F-4D97-AF65-F5344CB8AC3E}">
        <p14:creationId xmlns:p14="http://schemas.microsoft.com/office/powerpoint/2010/main" val="226605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2AF5F9-E911-764A-A764-B0DBE9E57C29}" type="datetime1">
              <a:rPr lang="en-US" smtClean="0"/>
              <a:t>11/5/19</a:t>
            </a:fld>
            <a:endParaRPr lang="en-US"/>
          </a:p>
        </p:txBody>
      </p:sp>
      <p:sp>
        <p:nvSpPr>
          <p:cNvPr id="4" name="Footer Placeholder 3"/>
          <p:cNvSpPr>
            <a:spLocks noGrp="1"/>
          </p:cNvSpPr>
          <p:nvPr>
            <p:ph type="ftr" sz="quarter" idx="11"/>
          </p:nvPr>
        </p:nvSpPr>
        <p:spPr/>
        <p:txBody>
          <a:bodyPr/>
          <a:lstStyle/>
          <a:p>
            <a:r>
              <a:rPr lang="en-US" smtClean="0"/>
              <a:t>Dr. Walaa Wageh Diab</a:t>
            </a:r>
            <a:endParaRPr lang="en-US"/>
          </a:p>
        </p:txBody>
      </p:sp>
      <p:sp>
        <p:nvSpPr>
          <p:cNvPr id="5" name="Slide Number Placeholder 4"/>
          <p:cNvSpPr>
            <a:spLocks noGrp="1"/>
          </p:cNvSpPr>
          <p:nvPr>
            <p:ph type="sldNum" sz="quarter" idx="12"/>
          </p:nvPr>
        </p:nvSpPr>
        <p:spPr/>
        <p:txBody>
          <a:bodyPr/>
          <a:lstStyle/>
          <a:p>
            <a:fld id="{5F66F8E9-3562-D445-8B53-2CBA9DA77828}" type="slidenum">
              <a:rPr lang="en-US" smtClean="0"/>
              <a:t>‹#›</a:t>
            </a:fld>
            <a:endParaRPr lang="en-US"/>
          </a:p>
        </p:txBody>
      </p:sp>
    </p:spTree>
    <p:extLst>
      <p:ext uri="{BB962C8B-B14F-4D97-AF65-F5344CB8AC3E}">
        <p14:creationId xmlns:p14="http://schemas.microsoft.com/office/powerpoint/2010/main" val="93980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AEAE3-86FB-D64E-87DA-B7408C61E274}" type="datetime1">
              <a:rPr lang="en-US" smtClean="0"/>
              <a:t>11/5/19</a:t>
            </a:fld>
            <a:endParaRPr lang="en-US"/>
          </a:p>
        </p:txBody>
      </p:sp>
      <p:sp>
        <p:nvSpPr>
          <p:cNvPr id="3" name="Footer Placeholder 2"/>
          <p:cNvSpPr>
            <a:spLocks noGrp="1"/>
          </p:cNvSpPr>
          <p:nvPr>
            <p:ph type="ftr" sz="quarter" idx="11"/>
          </p:nvPr>
        </p:nvSpPr>
        <p:spPr/>
        <p:txBody>
          <a:bodyPr/>
          <a:lstStyle/>
          <a:p>
            <a:r>
              <a:rPr lang="en-US" smtClean="0"/>
              <a:t>Dr. Walaa Wageh Diab</a:t>
            </a:r>
            <a:endParaRPr lang="en-US"/>
          </a:p>
        </p:txBody>
      </p:sp>
      <p:sp>
        <p:nvSpPr>
          <p:cNvPr id="4" name="Slide Number Placeholder 3"/>
          <p:cNvSpPr>
            <a:spLocks noGrp="1"/>
          </p:cNvSpPr>
          <p:nvPr>
            <p:ph type="sldNum" sz="quarter" idx="12"/>
          </p:nvPr>
        </p:nvSpPr>
        <p:spPr/>
        <p:txBody>
          <a:bodyPr/>
          <a:lstStyle/>
          <a:p>
            <a:fld id="{5F66F8E9-3562-D445-8B53-2CBA9DA77828}" type="slidenum">
              <a:rPr lang="en-US" smtClean="0"/>
              <a:t>‹#›</a:t>
            </a:fld>
            <a:endParaRPr lang="en-US"/>
          </a:p>
        </p:txBody>
      </p:sp>
    </p:spTree>
    <p:extLst>
      <p:ext uri="{BB962C8B-B14F-4D97-AF65-F5344CB8AC3E}">
        <p14:creationId xmlns:p14="http://schemas.microsoft.com/office/powerpoint/2010/main" val="385217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3257E-7FD9-FC46-B751-AAD603B07921}" type="datetime1">
              <a:rPr lang="en-US" smtClean="0"/>
              <a:t>11/5/19</a:t>
            </a:fld>
            <a:endParaRPr lang="en-US"/>
          </a:p>
        </p:txBody>
      </p:sp>
      <p:sp>
        <p:nvSpPr>
          <p:cNvPr id="6" name="Footer Placeholder 5"/>
          <p:cNvSpPr>
            <a:spLocks noGrp="1"/>
          </p:cNvSpPr>
          <p:nvPr>
            <p:ph type="ftr" sz="quarter" idx="11"/>
          </p:nvPr>
        </p:nvSpPr>
        <p:spPr/>
        <p:txBody>
          <a:bodyPr/>
          <a:lstStyle/>
          <a:p>
            <a:r>
              <a:rPr lang="en-US" smtClean="0"/>
              <a:t>Dr. Walaa Wageh Diab</a:t>
            </a:r>
            <a:endParaRPr lang="en-US"/>
          </a:p>
        </p:txBody>
      </p:sp>
      <p:sp>
        <p:nvSpPr>
          <p:cNvPr id="7" name="Slide Number Placeholder 6"/>
          <p:cNvSpPr>
            <a:spLocks noGrp="1"/>
          </p:cNvSpPr>
          <p:nvPr>
            <p:ph type="sldNum" sz="quarter" idx="12"/>
          </p:nvPr>
        </p:nvSpPr>
        <p:spPr/>
        <p:txBody>
          <a:bodyPr/>
          <a:lstStyle/>
          <a:p>
            <a:fld id="{5F66F8E9-3562-D445-8B53-2CBA9DA77828}" type="slidenum">
              <a:rPr lang="en-US" smtClean="0"/>
              <a:t>‹#›</a:t>
            </a:fld>
            <a:endParaRPr lang="en-US"/>
          </a:p>
        </p:txBody>
      </p:sp>
    </p:spTree>
    <p:extLst>
      <p:ext uri="{BB962C8B-B14F-4D97-AF65-F5344CB8AC3E}">
        <p14:creationId xmlns:p14="http://schemas.microsoft.com/office/powerpoint/2010/main" val="84552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E9FB4-BFB5-A348-A8C3-1DA5A1FD2DDE}" type="datetime1">
              <a:rPr lang="en-US" smtClean="0"/>
              <a:t>11/5/19</a:t>
            </a:fld>
            <a:endParaRPr lang="en-US"/>
          </a:p>
        </p:txBody>
      </p:sp>
      <p:sp>
        <p:nvSpPr>
          <p:cNvPr id="6" name="Footer Placeholder 5"/>
          <p:cNvSpPr>
            <a:spLocks noGrp="1"/>
          </p:cNvSpPr>
          <p:nvPr>
            <p:ph type="ftr" sz="quarter" idx="11"/>
          </p:nvPr>
        </p:nvSpPr>
        <p:spPr/>
        <p:txBody>
          <a:bodyPr/>
          <a:lstStyle/>
          <a:p>
            <a:r>
              <a:rPr lang="en-US" smtClean="0"/>
              <a:t>Dr. Walaa Wageh Diab</a:t>
            </a:r>
            <a:endParaRPr lang="en-US"/>
          </a:p>
        </p:txBody>
      </p:sp>
      <p:sp>
        <p:nvSpPr>
          <p:cNvPr id="7" name="Slide Number Placeholder 6"/>
          <p:cNvSpPr>
            <a:spLocks noGrp="1"/>
          </p:cNvSpPr>
          <p:nvPr>
            <p:ph type="sldNum" sz="quarter" idx="12"/>
          </p:nvPr>
        </p:nvSpPr>
        <p:spPr/>
        <p:txBody>
          <a:bodyPr/>
          <a:lstStyle/>
          <a:p>
            <a:fld id="{5F66F8E9-3562-D445-8B53-2CBA9DA77828}" type="slidenum">
              <a:rPr lang="en-US" smtClean="0"/>
              <a:t>‹#›</a:t>
            </a:fld>
            <a:endParaRPr lang="en-US"/>
          </a:p>
        </p:txBody>
      </p:sp>
    </p:spTree>
    <p:extLst>
      <p:ext uri="{BB962C8B-B14F-4D97-AF65-F5344CB8AC3E}">
        <p14:creationId xmlns:p14="http://schemas.microsoft.com/office/powerpoint/2010/main" val="579868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24762-91AA-3A4D-8AE4-48A5468455D2}" type="datetime1">
              <a:rPr lang="en-US" smtClean="0"/>
              <a:t>11/5/19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Walaa Wageh Diab</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6F8E9-3562-D445-8B53-2CBA9DA77828}" type="slidenum">
              <a:rPr lang="en-US" smtClean="0"/>
              <a:t>‹#›</a:t>
            </a:fld>
            <a:endParaRPr lang="en-US"/>
          </a:p>
        </p:txBody>
      </p:sp>
    </p:spTree>
    <p:extLst>
      <p:ext uri="{BB962C8B-B14F-4D97-AF65-F5344CB8AC3E}">
        <p14:creationId xmlns:p14="http://schemas.microsoft.com/office/powerpoint/2010/main" val="345420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mn-lt"/>
                <a:ea typeface="+mn-ea"/>
              </a:defRPr>
            </a:lvl1pPr>
          </a:lstStyle>
          <a:p>
            <a:pPr defTabSz="914400" fontAlgn="base">
              <a:spcBef>
                <a:spcPct val="0"/>
              </a:spcBef>
              <a:spcAft>
                <a:spcPct val="0"/>
              </a:spcAft>
              <a:defRPr/>
            </a:pPr>
            <a:endParaRPr lang="en-US" altLang="en-US">
              <a:solidFill>
                <a:srgbClr val="000000"/>
              </a:solidFill>
              <a:latin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mn-lt"/>
                <a:ea typeface="+mn-ea"/>
              </a:defRPr>
            </a:lvl1pPr>
          </a:lstStyle>
          <a:p>
            <a:pPr defTabSz="914400" fontAlgn="base">
              <a:spcBef>
                <a:spcPct val="0"/>
              </a:spcBef>
              <a:spcAft>
                <a:spcPct val="0"/>
              </a:spcAft>
              <a:defRPr/>
            </a:pPr>
            <a:endParaRPr lang="en-US" altLang="en-US">
              <a:solidFill>
                <a:srgbClr val="000000"/>
              </a:solidFill>
              <a:latin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defTabSz="914400" fontAlgn="base">
              <a:spcBef>
                <a:spcPct val="0"/>
              </a:spcBef>
              <a:spcAft>
                <a:spcPct val="0"/>
              </a:spcAft>
            </a:pPr>
            <a:fld id="{9F677287-2373-3549-BFC8-3AD49A1574D5}" type="slidenum">
              <a:rPr lang="en-US" smtClean="0">
                <a:solidFill>
                  <a:srgbClr val="000000"/>
                </a:solidFill>
                <a:ea typeface="ＭＳ Ｐゴシック" charset="0"/>
              </a:rPr>
              <a:pPr defTabSz="914400" fontAlgn="base">
                <a:spcBef>
                  <a:spcPct val="0"/>
                </a:spcBef>
                <a:spcAft>
                  <a:spcPct val="0"/>
                </a:spcAft>
              </a:pPr>
              <a:t>‹#›</a:t>
            </a:fld>
            <a:endParaRPr lang="en-US" smtClean="0">
              <a:solidFill>
                <a:srgbClr val="000000"/>
              </a:solidFill>
              <a:ea typeface="ＭＳ Ｐゴシック" charset="0"/>
            </a:endParaRPr>
          </a:p>
        </p:txBody>
      </p:sp>
    </p:spTree>
    <p:extLst>
      <p:ext uri="{BB962C8B-B14F-4D97-AF65-F5344CB8AC3E}">
        <p14:creationId xmlns:p14="http://schemas.microsoft.com/office/powerpoint/2010/main" val="388637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ＭＳ Ｐゴシック"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1"/>
          <p:cNvGrpSpPr>
            <a:grpSpLocks/>
          </p:cNvGrpSpPr>
          <p:nvPr userDrawn="1"/>
        </p:nvGrpSpPr>
        <p:grpSpPr bwMode="auto">
          <a:xfrm>
            <a:off x="0" y="0"/>
            <a:ext cx="9144000" cy="6858000"/>
            <a:chOff x="0" y="0"/>
            <a:chExt cx="5760" cy="4320"/>
          </a:xfrm>
        </p:grpSpPr>
        <p:sp>
          <p:nvSpPr>
            <p:cNvPr id="1044" name="Rectangle 20"/>
            <p:cNvSpPr>
              <a:spLocks noChangeArrowheads="1"/>
            </p:cNvSpPr>
            <p:nvPr userDrawn="1"/>
          </p:nvSpPr>
          <p:spPr bwMode="auto">
            <a:xfrm>
              <a:off x="0" y="0"/>
              <a:ext cx="5760" cy="4320"/>
            </a:xfrm>
            <a:prstGeom prst="rect">
              <a:avLst/>
            </a:prstGeom>
            <a:solidFill>
              <a:srgbClr val="FBFBFB"/>
            </a:soli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000000"/>
                </a:solidFill>
                <a:latin typeface="Berlin Sans FB" pitchFamily="34" charset="0"/>
                <a:ea typeface="ＭＳ Ｐゴシック" pitchFamily="1" charset="-128"/>
                <a:cs typeface="ＭＳ Ｐゴシック"/>
              </a:endParaRPr>
            </a:p>
          </p:txBody>
        </p:sp>
        <p:sp>
          <p:nvSpPr>
            <p:cNvPr id="1037" name="Rectangle 13"/>
            <p:cNvSpPr>
              <a:spLocks noChangeArrowheads="1"/>
            </p:cNvSpPr>
            <p:nvPr userDrawn="1"/>
          </p:nvSpPr>
          <p:spPr bwMode="auto">
            <a:xfrm>
              <a:off x="0" y="0"/>
              <a:ext cx="5760" cy="720"/>
            </a:xfrm>
            <a:prstGeom prst="rect">
              <a:avLst/>
            </a:prstGeom>
            <a:solidFill>
              <a:srgbClr val="00CC66"/>
            </a:soli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000000"/>
                </a:solidFill>
                <a:latin typeface="Berlin Sans FB" pitchFamily="34" charset="0"/>
                <a:ea typeface="ＭＳ Ｐゴシック" pitchFamily="1" charset="-128"/>
                <a:cs typeface="ＭＳ Ｐゴシック"/>
              </a:endParaRPr>
            </a:p>
          </p:txBody>
        </p:sp>
      </p:grpSp>
      <p:sp>
        <p:nvSpPr>
          <p:cNvPr id="1027" name="Rectangle 2"/>
          <p:cNvSpPr>
            <a:spLocks noGrp="1" noChangeArrowheads="1"/>
          </p:cNvSpPr>
          <p:nvPr>
            <p:ph type="title"/>
          </p:nvPr>
        </p:nvSpPr>
        <p:spPr bwMode="auto">
          <a:xfrm>
            <a:off x="457200" y="457200"/>
            <a:ext cx="82296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447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3" name="Line 19"/>
          <p:cNvSpPr>
            <a:spLocks noChangeShapeType="1"/>
          </p:cNvSpPr>
          <p:nvPr userDrawn="1"/>
        </p:nvSpPr>
        <p:spPr bwMode="auto">
          <a:xfrm>
            <a:off x="457200" y="6629400"/>
            <a:ext cx="8229600" cy="0"/>
          </a:xfrm>
          <a:prstGeom prst="line">
            <a:avLst/>
          </a:prstGeom>
          <a:noFill/>
          <a:ln w="25400">
            <a:solidFill>
              <a:srgbClr val="009900"/>
            </a:solidFill>
            <a:round/>
            <a:headEnd/>
            <a:tailEnd/>
          </a:ln>
        </p:spPr>
        <p:txBody>
          <a:bodyPr wrap="none" anchor="ctr"/>
          <a:lstStyle/>
          <a:p>
            <a:pPr defTabSz="914400" eaLnBrk="0" fontAlgn="base" hangingPunct="0">
              <a:spcBef>
                <a:spcPct val="0"/>
              </a:spcBef>
              <a:spcAft>
                <a:spcPct val="0"/>
              </a:spcAft>
              <a:defRPr/>
            </a:pPr>
            <a:endParaRPr lang="en-US" sz="2400">
              <a:solidFill>
                <a:srgbClr val="000000"/>
              </a:solidFill>
              <a:latin typeface="Berlin Sans FB" pitchFamily="34" charset="0"/>
              <a:ea typeface="ＭＳ Ｐゴシック" pitchFamily="1" charset="-128"/>
              <a:cs typeface="ＭＳ Ｐゴシック"/>
            </a:endParaRPr>
          </a:p>
        </p:txBody>
      </p:sp>
    </p:spTree>
    <p:extLst>
      <p:ext uri="{BB962C8B-B14F-4D97-AF65-F5344CB8AC3E}">
        <p14:creationId xmlns:p14="http://schemas.microsoft.com/office/powerpoint/2010/main" val="32217960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rtl="0" eaLnBrk="0" fontAlgn="base" hangingPunct="0">
        <a:spcBef>
          <a:spcPct val="0"/>
        </a:spcBef>
        <a:spcAft>
          <a:spcPct val="0"/>
        </a:spcAft>
        <a:defRPr sz="3200" b="1">
          <a:solidFill>
            <a:schemeClr val="bg1"/>
          </a:solidFill>
          <a:latin typeface="Berlin Sans FB" pitchFamily="34" charset="0"/>
          <a:ea typeface="+mj-ea"/>
          <a:cs typeface="ＭＳ Ｐゴシック"/>
        </a:defRPr>
      </a:lvl1pPr>
      <a:lvl2pPr algn="l" rtl="0" eaLnBrk="0" fontAlgn="base" hangingPunct="0">
        <a:spcBef>
          <a:spcPct val="0"/>
        </a:spcBef>
        <a:spcAft>
          <a:spcPct val="0"/>
        </a:spcAft>
        <a:defRPr sz="3200" b="1">
          <a:solidFill>
            <a:schemeClr val="bg1"/>
          </a:solidFill>
          <a:latin typeface="Berlin Sans FB"/>
          <a:ea typeface="ＭＳ Ｐゴシック" pitchFamily="1" charset="-128"/>
          <a:cs typeface="ＭＳ Ｐゴシック"/>
        </a:defRPr>
      </a:lvl2pPr>
      <a:lvl3pPr algn="l" rtl="0" eaLnBrk="0" fontAlgn="base" hangingPunct="0">
        <a:spcBef>
          <a:spcPct val="0"/>
        </a:spcBef>
        <a:spcAft>
          <a:spcPct val="0"/>
        </a:spcAft>
        <a:defRPr sz="3200" b="1">
          <a:solidFill>
            <a:schemeClr val="bg1"/>
          </a:solidFill>
          <a:latin typeface="Berlin Sans FB"/>
          <a:ea typeface="ＭＳ Ｐゴシック" pitchFamily="1" charset="-128"/>
          <a:cs typeface="ＭＳ Ｐゴシック"/>
        </a:defRPr>
      </a:lvl3pPr>
      <a:lvl4pPr algn="l" rtl="0" eaLnBrk="0" fontAlgn="base" hangingPunct="0">
        <a:spcBef>
          <a:spcPct val="0"/>
        </a:spcBef>
        <a:spcAft>
          <a:spcPct val="0"/>
        </a:spcAft>
        <a:defRPr sz="3200" b="1">
          <a:solidFill>
            <a:schemeClr val="bg1"/>
          </a:solidFill>
          <a:latin typeface="Berlin Sans FB"/>
          <a:ea typeface="ＭＳ Ｐゴシック" pitchFamily="1" charset="-128"/>
          <a:cs typeface="ＭＳ Ｐゴシック"/>
        </a:defRPr>
      </a:lvl4pPr>
      <a:lvl5pPr algn="l" rtl="0" eaLnBrk="0" fontAlgn="base" hangingPunct="0">
        <a:spcBef>
          <a:spcPct val="0"/>
        </a:spcBef>
        <a:spcAft>
          <a:spcPct val="0"/>
        </a:spcAft>
        <a:defRPr sz="3200" b="1">
          <a:solidFill>
            <a:schemeClr val="bg1"/>
          </a:solidFill>
          <a:latin typeface="Berlin Sans FB"/>
          <a:ea typeface="ＭＳ Ｐゴシック" pitchFamily="1" charset="-128"/>
          <a:cs typeface="ＭＳ Ｐゴシック"/>
        </a:defRPr>
      </a:lvl5pPr>
      <a:lvl6pPr marL="457200" algn="l" rtl="0" fontAlgn="base">
        <a:spcBef>
          <a:spcPct val="0"/>
        </a:spcBef>
        <a:spcAft>
          <a:spcPct val="0"/>
        </a:spcAft>
        <a:defRPr sz="3200" b="1">
          <a:solidFill>
            <a:schemeClr val="bg1"/>
          </a:solidFill>
          <a:latin typeface="Arial" charset="0"/>
          <a:ea typeface="ＭＳ Ｐゴシック" pitchFamily="1" charset="-128"/>
        </a:defRPr>
      </a:lvl6pPr>
      <a:lvl7pPr marL="914400" algn="l" rtl="0" fontAlgn="base">
        <a:spcBef>
          <a:spcPct val="0"/>
        </a:spcBef>
        <a:spcAft>
          <a:spcPct val="0"/>
        </a:spcAft>
        <a:defRPr sz="3200" b="1">
          <a:solidFill>
            <a:schemeClr val="bg1"/>
          </a:solidFill>
          <a:latin typeface="Arial" charset="0"/>
          <a:ea typeface="ＭＳ Ｐゴシック" pitchFamily="1" charset="-128"/>
        </a:defRPr>
      </a:lvl7pPr>
      <a:lvl8pPr marL="1371600" algn="l" rtl="0" fontAlgn="base">
        <a:spcBef>
          <a:spcPct val="0"/>
        </a:spcBef>
        <a:spcAft>
          <a:spcPct val="0"/>
        </a:spcAft>
        <a:defRPr sz="3200" b="1">
          <a:solidFill>
            <a:schemeClr val="bg1"/>
          </a:solidFill>
          <a:latin typeface="Arial" charset="0"/>
          <a:ea typeface="ＭＳ Ｐゴシック" pitchFamily="1" charset="-128"/>
        </a:defRPr>
      </a:lvl8pPr>
      <a:lvl9pPr marL="1828800" algn="l" rtl="0" fontAlgn="base">
        <a:spcBef>
          <a:spcPct val="0"/>
        </a:spcBef>
        <a:spcAft>
          <a:spcPct val="0"/>
        </a:spcAft>
        <a:defRPr sz="3200" b="1">
          <a:solidFill>
            <a:schemeClr val="bg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rgbClr val="1F881A"/>
        </a:buClr>
        <a:buFont typeface="Wingdings" pitchFamily="2" charset="2"/>
        <a:buChar char="§"/>
        <a:defRPr sz="2800">
          <a:solidFill>
            <a:schemeClr val="tx1"/>
          </a:solidFill>
          <a:latin typeface="Berlin Sans FB" pitchFamily="34" charset="0"/>
          <a:ea typeface="+mn-ea"/>
          <a:cs typeface="ＭＳ Ｐゴシック"/>
        </a:defRPr>
      </a:lvl1pPr>
      <a:lvl2pPr marL="742950" indent="-285750" algn="l" rtl="0" eaLnBrk="0" fontAlgn="base" hangingPunct="0">
        <a:spcBef>
          <a:spcPct val="20000"/>
        </a:spcBef>
        <a:spcAft>
          <a:spcPct val="0"/>
        </a:spcAft>
        <a:buClr>
          <a:srgbClr val="1F881A"/>
        </a:buClr>
        <a:buFont typeface="Times" pitchFamily="18" charset="0"/>
        <a:buChar char="•"/>
        <a:defRPr sz="2600">
          <a:solidFill>
            <a:schemeClr val="tx1"/>
          </a:solidFill>
          <a:latin typeface="Berlin Sans FB" pitchFamily="34" charset="0"/>
          <a:ea typeface="+mn-ea"/>
          <a:cs typeface="ＭＳ Ｐゴシック"/>
        </a:defRPr>
      </a:lvl2pPr>
      <a:lvl3pPr marL="1143000" indent="-228600" algn="l" rtl="0" eaLnBrk="0" fontAlgn="base" hangingPunct="0">
        <a:spcBef>
          <a:spcPct val="20000"/>
        </a:spcBef>
        <a:spcAft>
          <a:spcPct val="0"/>
        </a:spcAft>
        <a:buClr>
          <a:srgbClr val="1F881A"/>
        </a:buClr>
        <a:buFont typeface="Times" pitchFamily="18" charset="0"/>
        <a:buChar char="•"/>
        <a:defRPr sz="2400">
          <a:solidFill>
            <a:schemeClr val="tx1"/>
          </a:solidFill>
          <a:latin typeface="Berlin Sans FB" pitchFamily="34" charset="0"/>
          <a:ea typeface="+mn-ea"/>
          <a:cs typeface="ＭＳ Ｐゴシック"/>
        </a:defRPr>
      </a:lvl3pPr>
      <a:lvl4pPr marL="1600200" indent="-228600" algn="l" rtl="0" eaLnBrk="0" fontAlgn="base" hangingPunct="0">
        <a:spcBef>
          <a:spcPct val="20000"/>
        </a:spcBef>
        <a:spcAft>
          <a:spcPct val="0"/>
        </a:spcAft>
        <a:buClr>
          <a:srgbClr val="1F881A"/>
        </a:buClr>
        <a:buFont typeface="Times" pitchFamily="18" charset="0"/>
        <a:buChar char="•"/>
        <a:defRPr sz="2200">
          <a:solidFill>
            <a:schemeClr val="tx1"/>
          </a:solidFill>
          <a:latin typeface="Berlin Sans FB" pitchFamily="34" charset="0"/>
          <a:ea typeface="+mn-ea"/>
          <a:cs typeface="ＭＳ Ｐゴシック"/>
        </a:defRPr>
      </a:lvl4pPr>
      <a:lvl5pPr marL="2057400" indent="-228600" algn="l" rtl="0" eaLnBrk="0" fontAlgn="base" hangingPunct="0">
        <a:spcBef>
          <a:spcPct val="20000"/>
        </a:spcBef>
        <a:spcAft>
          <a:spcPct val="0"/>
        </a:spcAft>
        <a:buClr>
          <a:srgbClr val="1F881A"/>
        </a:buClr>
        <a:buFont typeface="Times" pitchFamily="18" charset="0"/>
        <a:buChar char="•"/>
        <a:defRPr sz="2000">
          <a:solidFill>
            <a:schemeClr val="tx1"/>
          </a:solidFill>
          <a:latin typeface="Berlin Sans FB" pitchFamily="34" charset="0"/>
          <a:ea typeface="+mn-ea"/>
          <a:cs typeface="ＭＳ Ｐゴシック"/>
        </a:defRPr>
      </a:lvl5pPr>
      <a:lvl6pPr marL="2514600" indent="-228600" algn="l" rtl="0" fontAlgn="base">
        <a:spcBef>
          <a:spcPct val="20000"/>
        </a:spcBef>
        <a:spcAft>
          <a:spcPct val="0"/>
        </a:spcAft>
        <a:buClr>
          <a:srgbClr val="1F881A"/>
        </a:buClr>
        <a:buFont typeface="Times" pitchFamily="18" charset="0"/>
        <a:buChar char="•"/>
        <a:defRPr sz="2000">
          <a:solidFill>
            <a:schemeClr val="tx1"/>
          </a:solidFill>
          <a:latin typeface="+mn-lt"/>
          <a:ea typeface="+mn-ea"/>
        </a:defRPr>
      </a:lvl6pPr>
      <a:lvl7pPr marL="2971800" indent="-228600" algn="l" rtl="0" fontAlgn="base">
        <a:spcBef>
          <a:spcPct val="20000"/>
        </a:spcBef>
        <a:spcAft>
          <a:spcPct val="0"/>
        </a:spcAft>
        <a:buClr>
          <a:srgbClr val="1F881A"/>
        </a:buClr>
        <a:buFont typeface="Times" pitchFamily="18" charset="0"/>
        <a:buChar char="•"/>
        <a:defRPr sz="2000">
          <a:solidFill>
            <a:schemeClr val="tx1"/>
          </a:solidFill>
          <a:latin typeface="+mn-lt"/>
          <a:ea typeface="+mn-ea"/>
        </a:defRPr>
      </a:lvl7pPr>
      <a:lvl8pPr marL="3429000" indent="-228600" algn="l" rtl="0" fontAlgn="base">
        <a:spcBef>
          <a:spcPct val="20000"/>
        </a:spcBef>
        <a:spcAft>
          <a:spcPct val="0"/>
        </a:spcAft>
        <a:buClr>
          <a:srgbClr val="1F881A"/>
        </a:buClr>
        <a:buFont typeface="Times" pitchFamily="18" charset="0"/>
        <a:buChar char="•"/>
        <a:defRPr sz="2000">
          <a:solidFill>
            <a:schemeClr val="tx1"/>
          </a:solidFill>
          <a:latin typeface="+mn-lt"/>
          <a:ea typeface="+mn-ea"/>
        </a:defRPr>
      </a:lvl8pPr>
      <a:lvl9pPr marL="3886200" indent="-228600" algn="l" rtl="0" fontAlgn="base">
        <a:spcBef>
          <a:spcPct val="20000"/>
        </a:spcBef>
        <a:spcAft>
          <a:spcPct val="0"/>
        </a:spcAft>
        <a:buClr>
          <a:srgbClr val="1F881A"/>
        </a:buClr>
        <a:buFont typeface="Times" pitchFamily="1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gif"/><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mailto:Walaa.dyab@fcom.bu.edu.eg" TargetMode="External"/><Relationship Id="rId6" Type="http://schemas.openxmlformats.org/officeDocument/2006/relationships/hyperlink" Target="http://bu.edu.eg/staff/walaadyab4"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1.wdp"/><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1.wdp"/><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file://localhost/%11gri76643_1013.jpg%20%20%20%20%20%20%20%20%20%20%20%20%20%20%20%20%20%20%20%20%20%20%20%20%20%20%20%20%20%20%20%20%20%20%20%20%20%20%20%20%20%20%20%20%20%200001A943%0ELachina%20Server%20%20%20%20%20%20%20%20%20%20%20%20%20%20%20%20%20B10F5F25/" TargetMode="External"/><Relationship Id="rId5" Type="http://schemas.openxmlformats.org/officeDocument/2006/relationships/oleObject" Target="../embeddings/Microsoft_Equation1.bin"/><Relationship Id="rId6"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3.jpeg"/><Relationship Id="rId3" Type="http://schemas.openxmlformats.org/officeDocument/2006/relationships/image" Target="file://localhost/%11gri76643_1012.jpg%20%20%20%20%20%20%20%20%20%20%20%20%20%20%20%20%20%20%20%20%20%20%20%20%20%20%20%20%20%20%20%20%20%20%20%20%20%20%20%20%20%20%20%20%20%200001A943%0ELachina%20Server%20%20%20%20%20%20%20%20%20%20%20%20%20%20%20%20%20B10F5F2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4.jpeg"/><Relationship Id="rId3" Type="http://schemas.openxmlformats.org/officeDocument/2006/relationships/image" Target="file://localhost/%11gri76643_1102.jpg%20%20%20%20%20%20%20%20%20%20%20%20%20%20%20%20%20%20%20%20%20%20%20%20%20%20%20%20%20%20%20%20%20%20%20%20%20%20%20%20%20%20%20%20%20%200001A945%0ELachina%20Server%20%20%20%20%20%20%20%20%20%20%20%20%20%20%20%20%20B10F5F25/"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1.wdp"/><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1.wdp"/><Relationship Id="rId5" Type="http://schemas.openxmlformats.org/officeDocument/2006/relationships/image" Target="../media/image20.png"/><Relationship Id="rId6"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34.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1" Type="http://schemas.openxmlformats.org/officeDocument/2006/relationships/slideLayout" Target="../slideLayouts/slideLayout13.xml"/><Relationship Id="rId2"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34.png"/><Relationship Id="rId5" Type="http://schemas.openxmlformats.org/officeDocument/2006/relationships/image" Target="../media/image36.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37.png"/><Relationship Id="rId1" Type="http://schemas.openxmlformats.org/officeDocument/2006/relationships/slideLayout" Target="../slideLayouts/slideLayout13.xml"/><Relationship Id="rId2" Type="http://schemas.openxmlformats.org/officeDocument/2006/relationships/image" Target="../media/image3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png"/><Relationship Id="rId3"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png"/><Relationship Id="rId3"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3.png"/><Relationship Id="rId3"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4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4" Type="http://schemas.microsoft.com/office/2007/relationships/hdphoto" Target="../media/hdphoto6.wdp"/><Relationship Id="rId1" Type="http://schemas.openxmlformats.org/officeDocument/2006/relationships/slideLayout" Target="../slideLayouts/slideLayout13.xml"/><Relationship Id="rId2"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4" Type="http://schemas.microsoft.com/office/2007/relationships/hdphoto" Target="../media/hdphoto7.wdp"/><Relationship Id="rId1" Type="http://schemas.openxmlformats.org/officeDocument/2006/relationships/slideLayout" Target="../slideLayouts/slideLayout13.xml"/><Relationship Id="rId2" Type="http://schemas.openxmlformats.org/officeDocument/2006/relationships/image" Target="../media/image4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9.jpeg"/><Relationship Id="rId3" Type="http://schemas.microsoft.com/office/2007/relationships/hdphoto" Target="../media/hdphoto8.wdp"/></Relationships>
</file>

<file path=ppt/slides/_rels/slide56.xml.rels><?xml version="1.0" encoding="UTF-8" standalone="yes"?>
<Relationships xmlns="http://schemas.openxmlformats.org/package/2006/relationships"><Relationship Id="rId3" Type="http://schemas.microsoft.com/office/2007/relationships/hdphoto" Target="../media/hdphoto9.wdp"/><Relationship Id="rId4" Type="http://schemas.openxmlformats.org/officeDocument/2006/relationships/image" Target="../media/image46.png"/><Relationship Id="rId1" Type="http://schemas.openxmlformats.org/officeDocument/2006/relationships/slideLayout" Target="../slideLayouts/slideLayout13.xml"/><Relationship Id="rId2" Type="http://schemas.openxmlformats.org/officeDocument/2006/relationships/image" Target="../media/image50.jpeg"/></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4" Type="http://schemas.microsoft.com/office/2007/relationships/hdphoto" Target="../media/hdphoto10.wdp"/><Relationship Id="rId1" Type="http://schemas.openxmlformats.org/officeDocument/2006/relationships/slideLayout" Target="../slideLayouts/slideLayout13.xml"/><Relationship Id="rId2"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4" Type="http://schemas.microsoft.com/office/2007/relationships/hdphoto" Target="../media/hdphoto11.wdp"/><Relationship Id="rId1" Type="http://schemas.openxmlformats.org/officeDocument/2006/relationships/slideLayout" Target="../slideLayouts/slideLayout13.xml"/><Relationship Id="rId2"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4" Type="http://schemas.microsoft.com/office/2007/relationships/hdphoto" Target="../media/hdphoto12.wdp"/><Relationship Id="rId1" Type="http://schemas.openxmlformats.org/officeDocument/2006/relationships/slideLayout" Target="../slideLayouts/slideLayout13.xml"/><Relationship Id="rId2"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4" Type="http://schemas.microsoft.com/office/2007/relationships/hdphoto" Target="../media/hdphoto13.wdp"/><Relationship Id="rId1" Type="http://schemas.openxmlformats.org/officeDocument/2006/relationships/slideLayout" Target="../slideLayouts/slideLayout13.xml"/><Relationship Id="rId2" Type="http://schemas.openxmlformats.org/officeDocument/2006/relationships/image" Target="../media/image4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5.jpeg"/><Relationship Id="rId3" Type="http://schemas.microsoft.com/office/2007/relationships/hdphoto" Target="../media/hdphoto14.wdp"/></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6.jpeg"/><Relationship Id="rId3" Type="http://schemas.microsoft.com/office/2007/relationships/hdphoto" Target="../media/hdphoto15.wdp"/></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7.jpeg"/><Relationship Id="rId3" Type="http://schemas.microsoft.com/office/2007/relationships/hdphoto" Target="../media/hdphoto16.wdp"/></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8.jpeg"/><Relationship Id="rId3" Type="http://schemas.microsoft.com/office/2007/relationships/hdphoto" Target="../media/hdphoto17.wdp"/></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9.jpeg"/><Relationship Id="rId3" Type="http://schemas.microsoft.com/office/2007/relationships/hdphoto" Target="../media/hdphoto18.wdp"/></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4.png"/></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6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240" y="2326154"/>
            <a:ext cx="7521337" cy="1470025"/>
          </a:xfrm>
        </p:spPr>
        <p:txBody>
          <a:bodyPr>
            <a:normAutofit fontScale="90000"/>
          </a:bodyPr>
          <a:lstStyle/>
          <a:p>
            <a:r>
              <a:rPr lang="en-US" b="1" baseline="-25000" dirty="0" smtClean="0"/>
              <a:t/>
            </a:r>
            <a:br>
              <a:rPr lang="en-US" b="1" baseline="-25000" dirty="0" smtClean="0"/>
            </a:br>
            <a:r>
              <a:rPr lang="en-US" b="1" baseline="-25000" dirty="0"/>
              <a:t/>
            </a:r>
            <a:br>
              <a:rPr lang="en-US" b="1" baseline="-25000" dirty="0"/>
            </a:br>
            <a:r>
              <a:rPr lang="en-US" b="1" baseline="-25000" dirty="0" smtClean="0"/>
              <a:t/>
            </a:r>
            <a:br>
              <a:rPr lang="en-US" b="1" baseline="-25000" dirty="0" smtClean="0"/>
            </a:br>
            <a:r>
              <a:rPr lang="en-US" b="1" baseline="-25000" dirty="0" smtClean="0"/>
              <a:t>Resources </a:t>
            </a:r>
            <a:r>
              <a:rPr lang="en-US" b="1" baseline="-25000" dirty="0"/>
              <a:t>and Environmental Economics </a:t>
            </a:r>
            <a:r>
              <a:rPr lang="en-US" b="1" dirty="0"/>
              <a:t/>
            </a:r>
            <a:br>
              <a:rPr lang="en-US" b="1" dirty="0"/>
            </a:br>
            <a:r>
              <a:rPr lang="en-US" b="1" baseline="-25000" dirty="0"/>
              <a:t>First Term 2019/2020</a:t>
            </a:r>
            <a:br>
              <a:rPr lang="en-US" b="1" baseline="-25000" dirty="0"/>
            </a:br>
            <a:r>
              <a:rPr lang="en-US" sz="4000" b="1" dirty="0" smtClean="0"/>
              <a:t/>
            </a:r>
            <a:br>
              <a:rPr lang="en-US" sz="4000" b="1" dirty="0" smtClean="0"/>
            </a:br>
            <a:r>
              <a:rPr lang="en-US" b="1" dirty="0"/>
              <a:t/>
            </a:r>
            <a:br>
              <a:rPr lang="en-US" b="1" dirty="0"/>
            </a:br>
            <a:r>
              <a:rPr lang="en-US" b="1" dirty="0"/>
              <a:t> </a:t>
            </a:r>
          </a:p>
        </p:txBody>
      </p:sp>
      <p:sp>
        <p:nvSpPr>
          <p:cNvPr id="3" name="Subtitle 2"/>
          <p:cNvSpPr>
            <a:spLocks noGrp="1"/>
          </p:cNvSpPr>
          <p:nvPr>
            <p:ph type="subTitle" idx="1"/>
          </p:nvPr>
        </p:nvSpPr>
        <p:spPr>
          <a:xfrm>
            <a:off x="1205420" y="2200388"/>
            <a:ext cx="6400800" cy="813716"/>
          </a:xfrm>
        </p:spPr>
        <p:txBody>
          <a:bodyPr>
            <a:noAutofit/>
          </a:bodyPr>
          <a:lstStyle/>
          <a:p>
            <a:endParaRPr lang="en-US" sz="2000" b="1" dirty="0" smtClean="0">
              <a:solidFill>
                <a:srgbClr val="000090"/>
              </a:solidFill>
              <a:latin typeface="Times New Roman" charset="0"/>
            </a:endParaRPr>
          </a:p>
          <a:p>
            <a:endParaRPr lang="en-US" sz="2000" b="1" dirty="0" smtClean="0">
              <a:solidFill>
                <a:srgbClr val="000090"/>
              </a:solidFill>
              <a:latin typeface="Times New Roman" charset="0"/>
            </a:endParaRPr>
          </a:p>
          <a:p>
            <a:endParaRPr lang="en-US" sz="2000" b="1" dirty="0" smtClean="0">
              <a:solidFill>
                <a:srgbClr val="000090"/>
              </a:solidFill>
              <a:latin typeface="Times New Roman" charset="0"/>
            </a:endParaRPr>
          </a:p>
          <a:p>
            <a:r>
              <a:rPr lang="en-US" sz="2800" b="1" u="sng" dirty="0" smtClean="0">
                <a:solidFill>
                  <a:srgbClr val="FF6600"/>
                </a:solidFill>
                <a:latin typeface="Times New Roman" charset="0"/>
              </a:rPr>
              <a:t>Lecture 6</a:t>
            </a:r>
            <a:endParaRPr lang="en-US" sz="2800" b="1" u="sng" dirty="0">
              <a:solidFill>
                <a:srgbClr val="FF6600"/>
              </a:solidFill>
              <a:latin typeface="Times New Roman" charset="0"/>
            </a:endParaRPr>
          </a:p>
          <a:p>
            <a:endParaRPr lang="en-US" sz="2000" b="1" dirty="0" smtClean="0">
              <a:solidFill>
                <a:srgbClr val="000090"/>
              </a:solidFill>
              <a:latin typeface="Times New Roman" charset="0"/>
            </a:endParaRPr>
          </a:p>
          <a:p>
            <a:r>
              <a:rPr lang="en-US" sz="2000" b="1" dirty="0" smtClean="0">
                <a:solidFill>
                  <a:srgbClr val="000090"/>
                </a:solidFill>
                <a:latin typeface="Times New Roman" charset="0"/>
              </a:rPr>
              <a:t>PowerPoint Slides </a:t>
            </a:r>
          </a:p>
          <a:p>
            <a:r>
              <a:rPr lang="en-US" sz="1400" b="1" dirty="0" smtClean="0">
                <a:solidFill>
                  <a:srgbClr val="660066"/>
                </a:solidFill>
                <a:latin typeface="Times New Roman" charset="0"/>
              </a:rPr>
              <a:t>prepared by</a:t>
            </a:r>
          </a:p>
          <a:p>
            <a:r>
              <a:rPr lang="en-US" sz="2000" b="1" dirty="0" smtClean="0">
                <a:solidFill>
                  <a:srgbClr val="000090"/>
                </a:solidFill>
                <a:latin typeface="Times New Roman" charset="0"/>
              </a:rPr>
              <a:t>Dr. Walaa W. Diab</a:t>
            </a:r>
          </a:p>
          <a:p>
            <a:r>
              <a:rPr lang="en-US" sz="1600" b="1" dirty="0" smtClean="0">
                <a:solidFill>
                  <a:srgbClr val="000090"/>
                </a:solidFill>
                <a:latin typeface="Times New Roman" charset="0"/>
              </a:rPr>
              <a:t>FCOM-BU</a:t>
            </a:r>
          </a:p>
          <a:p>
            <a:endParaRPr lang="en-US" sz="1400" dirty="0"/>
          </a:p>
        </p:txBody>
      </p:sp>
      <p:pic>
        <p:nvPicPr>
          <p:cNvPr id="6" name="Picture 5"/>
          <p:cNvPicPr>
            <a:picLocks noChangeAspect="1"/>
          </p:cNvPicPr>
          <p:nvPr/>
        </p:nvPicPr>
        <p:blipFill>
          <a:blip r:embed="rId2"/>
          <a:stretch>
            <a:fillRect/>
          </a:stretch>
        </p:blipFill>
        <p:spPr>
          <a:xfrm>
            <a:off x="7112879" y="4378258"/>
            <a:ext cx="1742338" cy="2125378"/>
          </a:xfrm>
          <a:prstGeom prst="rect">
            <a:avLst/>
          </a:prstGeom>
        </p:spPr>
      </p:pic>
      <p:pic>
        <p:nvPicPr>
          <p:cNvPr id="7" name="Picture 6"/>
          <p:cNvPicPr>
            <a:picLocks noChangeAspect="1"/>
          </p:cNvPicPr>
          <p:nvPr/>
        </p:nvPicPr>
        <p:blipFill>
          <a:blip r:embed="rId3"/>
          <a:stretch>
            <a:fillRect/>
          </a:stretch>
        </p:blipFill>
        <p:spPr>
          <a:xfrm>
            <a:off x="522726" y="4378257"/>
            <a:ext cx="1818731" cy="2125378"/>
          </a:xfrm>
          <a:prstGeom prst="rect">
            <a:avLst/>
          </a:prstGeom>
        </p:spPr>
      </p:pic>
      <p:pic>
        <p:nvPicPr>
          <p:cNvPr id="8" name="Picture 7"/>
          <p:cNvPicPr>
            <a:picLocks noChangeAspect="1"/>
          </p:cNvPicPr>
          <p:nvPr/>
        </p:nvPicPr>
        <p:blipFill>
          <a:blip r:embed="rId4"/>
          <a:stretch>
            <a:fillRect/>
          </a:stretch>
        </p:blipFill>
        <p:spPr>
          <a:xfrm>
            <a:off x="7698817" y="275425"/>
            <a:ext cx="1382561" cy="1596635"/>
          </a:xfrm>
          <a:prstGeom prst="rect">
            <a:avLst/>
          </a:prstGeom>
        </p:spPr>
      </p:pic>
      <p:sp>
        <p:nvSpPr>
          <p:cNvPr id="4" name="Footer Placeholder 3"/>
          <p:cNvSpPr>
            <a:spLocks noGrp="1"/>
          </p:cNvSpPr>
          <p:nvPr>
            <p:ph type="ftr" sz="quarter" idx="11"/>
          </p:nvPr>
        </p:nvSpPr>
        <p:spPr/>
        <p:txBody>
          <a:bodyPr/>
          <a:lstStyle/>
          <a:p>
            <a:r>
              <a:rPr lang="en-US" smtClean="0"/>
              <a:t>Dr. Walaa Wageh Diab</a:t>
            </a:r>
            <a:endParaRPr lang="en-US"/>
          </a:p>
        </p:txBody>
      </p:sp>
    </p:spTree>
    <p:extLst>
      <p:ext uri="{BB962C8B-B14F-4D97-AF65-F5344CB8AC3E}">
        <p14:creationId xmlns:p14="http://schemas.microsoft.com/office/powerpoint/2010/main" val="16137771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248400"/>
            <a:ext cx="2895600" cy="457200"/>
          </a:xfrm>
          <a:prstGeom prst="rect">
            <a:avLst/>
          </a:prstGeom>
        </p:spPr>
        <p:txBody>
          <a:bodyPr/>
          <a:lstStyle/>
          <a:p>
            <a:r>
              <a:rPr lang="en-US" smtClean="0"/>
              <a:t>Dr. Walaa Wageh Diab</a:t>
            </a:r>
            <a:endParaRPr lang="en-US"/>
          </a:p>
        </p:txBody>
      </p:sp>
      <p:sp>
        <p:nvSpPr>
          <p:cNvPr id="2" name="Rectangle 1"/>
          <p:cNvSpPr/>
          <p:nvPr/>
        </p:nvSpPr>
        <p:spPr>
          <a:xfrm>
            <a:off x="118533" y="1200865"/>
            <a:ext cx="9025467" cy="2831544"/>
          </a:xfrm>
          <a:prstGeom prst="rect">
            <a:avLst/>
          </a:prstGeom>
        </p:spPr>
        <p:txBody>
          <a:bodyPr wrap="square">
            <a:spAutoFit/>
          </a:bodyPr>
          <a:lstStyle/>
          <a:p>
            <a:pPr marL="342900" indent="-342900" algn="just">
              <a:lnSpc>
                <a:spcPct val="150000"/>
              </a:lnSpc>
              <a:spcBef>
                <a:spcPts val="600"/>
              </a:spcBef>
              <a:spcAft>
                <a:spcPts val="600"/>
              </a:spcAft>
              <a:buFont typeface="Wingdings" charset="2"/>
              <a:buChar char="ü"/>
            </a:pPr>
            <a:r>
              <a:rPr lang="en-US" sz="2400" b="1" dirty="0">
                <a:solidFill>
                  <a:srgbClr val="000090"/>
                </a:solidFill>
              </a:rPr>
              <a:t>The environment also provides services directly to consumers. The air </a:t>
            </a:r>
            <a:r>
              <a:rPr lang="en-US" sz="2400" b="1" dirty="0" smtClean="0">
                <a:solidFill>
                  <a:srgbClr val="000090"/>
                </a:solidFill>
              </a:rPr>
              <a:t>we breathe</a:t>
            </a:r>
            <a:r>
              <a:rPr lang="en-US" sz="2400" b="1" dirty="0">
                <a:solidFill>
                  <a:srgbClr val="000090"/>
                </a:solidFill>
              </a:rPr>
              <a:t>, the nourishment we receive from food and drink, and the protection </a:t>
            </a:r>
            <a:r>
              <a:rPr lang="en-US" sz="2400" b="1" dirty="0" smtClean="0">
                <a:solidFill>
                  <a:srgbClr val="000090"/>
                </a:solidFill>
              </a:rPr>
              <a:t>we derive </a:t>
            </a:r>
            <a:r>
              <a:rPr lang="en-US" sz="2400" b="1" dirty="0">
                <a:solidFill>
                  <a:srgbClr val="000090"/>
                </a:solidFill>
              </a:rPr>
              <a:t>from shelter and clothing are all benefits we receive, either directly </a:t>
            </a:r>
            <a:r>
              <a:rPr lang="en-US" sz="2400" b="1" dirty="0" smtClean="0">
                <a:solidFill>
                  <a:srgbClr val="000090"/>
                </a:solidFill>
              </a:rPr>
              <a:t>or indirectly</a:t>
            </a:r>
            <a:r>
              <a:rPr lang="en-US" sz="2400" b="1" dirty="0">
                <a:solidFill>
                  <a:srgbClr val="000090"/>
                </a:solidFill>
              </a:rPr>
              <a:t>, from the environment. </a:t>
            </a:r>
            <a:endParaRPr lang="en-US" sz="2400" b="1" dirty="0">
              <a:solidFill>
                <a:srgbClr val="000090"/>
              </a:solidFill>
            </a:endParaRPr>
          </a:p>
        </p:txBody>
      </p:sp>
    </p:spTree>
    <p:extLst>
      <p:ext uri="{BB962C8B-B14F-4D97-AF65-F5344CB8AC3E}">
        <p14:creationId xmlns:p14="http://schemas.microsoft.com/office/powerpoint/2010/main" val="32814452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248400"/>
            <a:ext cx="2895600" cy="457200"/>
          </a:xfrm>
          <a:prstGeom prst="rect">
            <a:avLst/>
          </a:prstGeom>
        </p:spPr>
        <p:txBody>
          <a:bodyPr/>
          <a:lstStyle/>
          <a:p>
            <a:r>
              <a:rPr lang="en-US" smtClean="0"/>
              <a:t>Dr. Walaa Wageh Diab</a:t>
            </a:r>
            <a:endParaRPr lang="en-US"/>
          </a:p>
        </p:txBody>
      </p:sp>
      <p:sp>
        <p:nvSpPr>
          <p:cNvPr id="2" name="Rectangle 1"/>
          <p:cNvSpPr/>
          <p:nvPr/>
        </p:nvSpPr>
        <p:spPr>
          <a:xfrm>
            <a:off x="118533" y="1488871"/>
            <a:ext cx="9025467" cy="4247316"/>
          </a:xfrm>
          <a:prstGeom prst="rect">
            <a:avLst/>
          </a:prstGeom>
        </p:spPr>
        <p:txBody>
          <a:bodyPr wrap="square">
            <a:spAutoFit/>
          </a:bodyPr>
          <a:lstStyle/>
          <a:p>
            <a:pPr marL="342900" indent="-342900" algn="just">
              <a:lnSpc>
                <a:spcPct val="150000"/>
              </a:lnSpc>
              <a:spcBef>
                <a:spcPts val="600"/>
              </a:spcBef>
              <a:spcAft>
                <a:spcPts val="600"/>
              </a:spcAft>
              <a:buFont typeface="Wingdings" charset="2"/>
              <a:buChar char="ü"/>
            </a:pPr>
            <a:r>
              <a:rPr lang="en-US" sz="2400" b="1" dirty="0">
                <a:solidFill>
                  <a:srgbClr val="000090"/>
                </a:solidFill>
              </a:rPr>
              <a:t>In this chapter, we develop the general conceptual framework used in economics to approach environmental problems.</a:t>
            </a:r>
          </a:p>
          <a:p>
            <a:pPr marL="342900" indent="-342900" algn="just">
              <a:lnSpc>
                <a:spcPct val="150000"/>
              </a:lnSpc>
              <a:spcBef>
                <a:spcPts val="600"/>
              </a:spcBef>
              <a:spcAft>
                <a:spcPts val="600"/>
              </a:spcAft>
              <a:buFont typeface="Wingdings" charset="2"/>
              <a:buChar char="ü"/>
            </a:pPr>
            <a:r>
              <a:rPr lang="en-US" sz="2400" b="1" dirty="0"/>
              <a:t>Begin by examining the relationship between human actions, as manifested through the economic system, and the environmental consequences of those actions</a:t>
            </a:r>
            <a:r>
              <a:rPr lang="en-US" sz="2400" b="1" dirty="0" smtClean="0"/>
              <a:t>.</a:t>
            </a:r>
          </a:p>
          <a:p>
            <a:pPr algn="just">
              <a:lnSpc>
                <a:spcPct val="150000"/>
              </a:lnSpc>
              <a:spcBef>
                <a:spcPts val="600"/>
              </a:spcBef>
              <a:spcAft>
                <a:spcPts val="600"/>
              </a:spcAft>
            </a:pPr>
            <a:endParaRPr lang="en-US" sz="2400" b="1" dirty="0">
              <a:solidFill>
                <a:srgbClr val="000090"/>
              </a:solidFill>
            </a:endParaRPr>
          </a:p>
        </p:txBody>
      </p:sp>
    </p:spTree>
    <p:extLst>
      <p:ext uri="{BB962C8B-B14F-4D97-AF65-F5344CB8AC3E}">
        <p14:creationId xmlns:p14="http://schemas.microsoft.com/office/powerpoint/2010/main" val="8309817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1" descr="0103_E"/>
          <p:cNvPicPr>
            <a:picLocks noChangeAspect="1" noChangeArrowheads="1"/>
          </p:cNvPicPr>
          <p:nvPr/>
        </p:nvPicPr>
        <p:blipFill rotWithShape="1">
          <a:blip r:embed="rId3"/>
          <a:srcRect b="1878"/>
          <a:stretch/>
        </p:blipFill>
        <p:spPr bwMode="auto">
          <a:xfrm>
            <a:off x="1128722" y="268813"/>
            <a:ext cx="5970587" cy="6581250"/>
          </a:xfrm>
          <a:prstGeom prst="rect">
            <a:avLst/>
          </a:prstGeom>
          <a:noFill/>
          <a:ln w="9525">
            <a:noFill/>
            <a:miter lim="800000"/>
            <a:headEnd/>
            <a:tailEnd/>
          </a:ln>
        </p:spPr>
      </p:pic>
      <p:sp>
        <p:nvSpPr>
          <p:cNvPr id="136195" name="Rectangle 3"/>
          <p:cNvSpPr>
            <a:spLocks noChangeArrowheads="1"/>
          </p:cNvSpPr>
          <p:nvPr/>
        </p:nvSpPr>
        <p:spPr bwMode="auto">
          <a:xfrm>
            <a:off x="1600200" y="0"/>
            <a:ext cx="5956300" cy="735013"/>
          </a:xfrm>
          <a:prstGeom prst="rect">
            <a:avLst/>
          </a:prstGeom>
          <a:solidFill>
            <a:srgbClr val="339966"/>
          </a:solidFill>
          <a:ln w="19050">
            <a:noFill/>
            <a:miter lim="800000"/>
            <a:headEnd/>
            <a:tailEnd/>
          </a:ln>
        </p:spPr>
        <p:txBody>
          <a:bodyPr wrap="none" anchor="ctr"/>
          <a:lstStyle/>
          <a:p>
            <a:pPr eaLnBrk="0" hangingPunct="0"/>
            <a:endParaRPr lang="en-US"/>
          </a:p>
        </p:txBody>
      </p:sp>
      <p:sp>
        <p:nvSpPr>
          <p:cNvPr id="136196" name="Rectangle 4" hidden="1"/>
          <p:cNvSpPr>
            <a:spLocks noGrp="1" noChangeArrowheads="1"/>
          </p:cNvSpPr>
          <p:nvPr>
            <p:ph type="title" idx="4294967295"/>
          </p:nvPr>
        </p:nvSpPr>
        <p:spPr/>
        <p:txBody>
          <a:bodyPr anchor="ctr"/>
          <a:lstStyle/>
          <a:p>
            <a:pPr eaLnBrk="1" hangingPunct="1"/>
            <a:endParaRPr lang="en-US" smtClean="0">
              <a:latin typeface="Corbel" pitchFamily="34" charset="0"/>
            </a:endParaRPr>
          </a:p>
        </p:txBody>
      </p:sp>
      <p:sp>
        <p:nvSpPr>
          <p:cNvPr id="136197" name="Rectangle 5"/>
          <p:cNvSpPr>
            <a:spLocks noChangeArrowheads="1"/>
          </p:cNvSpPr>
          <p:nvPr/>
        </p:nvSpPr>
        <p:spPr bwMode="auto">
          <a:xfrm>
            <a:off x="8096250" y="6584950"/>
            <a:ext cx="1047750" cy="265113"/>
          </a:xfrm>
          <a:prstGeom prst="rect">
            <a:avLst/>
          </a:prstGeom>
          <a:noFill/>
          <a:ln w="9525">
            <a:noFill/>
            <a:miter lim="800000"/>
            <a:headEnd/>
            <a:tailEnd/>
          </a:ln>
        </p:spPr>
        <p:txBody>
          <a:bodyPr wrap="none" lIns="82058" tIns="41029" rIns="82058" bIns="41029"/>
          <a:lstStyle/>
          <a:p>
            <a:pPr algn="r" defTabSz="820738" eaLnBrk="0" hangingPunct="0"/>
            <a:r>
              <a:rPr lang="en-US" sz="1200" b="1">
                <a:solidFill>
                  <a:schemeClr val="bg1"/>
                </a:solidFill>
              </a:rPr>
              <a:t>Fig. 1-3, p. 8</a:t>
            </a:r>
          </a:p>
        </p:txBody>
      </p:sp>
      <p:sp>
        <p:nvSpPr>
          <p:cNvPr id="136198" name="Rectangle 6"/>
          <p:cNvSpPr>
            <a:spLocks noChangeArrowheads="1"/>
          </p:cNvSpPr>
          <p:nvPr/>
        </p:nvSpPr>
        <p:spPr bwMode="auto">
          <a:xfrm>
            <a:off x="0" y="23813"/>
            <a:ext cx="184150" cy="3925887"/>
          </a:xfrm>
          <a:prstGeom prst="rect">
            <a:avLst/>
          </a:prstGeom>
          <a:noFill/>
          <a:ln w="19050">
            <a:noFill/>
            <a:miter lim="800000"/>
            <a:headEnd/>
            <a:tailEnd/>
          </a:ln>
        </p:spPr>
        <p:txBody>
          <a:bodyPr wrap="none">
            <a:spAutoFit/>
          </a:bodyPr>
          <a:lstStyle/>
          <a:p>
            <a:endParaRPr lang="en-US" sz="1200" b="1"/>
          </a:p>
          <a:p>
            <a:endParaRPr lang="en-US" sz="1200" b="1"/>
          </a:p>
          <a:p>
            <a:endParaRPr lang="en-US" sz="1200" b="1"/>
          </a:p>
          <a:p>
            <a:endParaRPr lang="en-US" sz="1200" b="1"/>
          </a:p>
          <a:p>
            <a:endParaRPr lang="en-US" sz="1200" b="1"/>
          </a:p>
          <a:p>
            <a:endParaRPr lang="en-US" sz="1200" b="1"/>
          </a:p>
          <a:p>
            <a:endParaRPr lang="en-US" sz="1200" b="1"/>
          </a:p>
          <a:p>
            <a:endParaRPr lang="en-US" sz="1200" b="1"/>
          </a:p>
          <a:p>
            <a:endParaRPr lang="en-US" sz="1200" b="1"/>
          </a:p>
          <a:p>
            <a:endParaRPr lang="en-US" sz="1200" b="1"/>
          </a:p>
          <a:p>
            <a:endParaRPr lang="en-US" sz="1200" b="1"/>
          </a:p>
          <a:p>
            <a:endParaRPr lang="en-US" sz="1200" b="1"/>
          </a:p>
          <a:p>
            <a:endParaRPr lang="en-US" sz="1200" b="1"/>
          </a:p>
          <a:p>
            <a:endParaRPr lang="en-US" sz="1200" b="1"/>
          </a:p>
          <a:p>
            <a:endParaRPr lang="en-US" sz="1200" b="1"/>
          </a:p>
          <a:p>
            <a:endParaRPr lang="en-US" sz="1200" b="1"/>
          </a:p>
          <a:p>
            <a:endParaRPr lang="en-US" sz="1200" b="1"/>
          </a:p>
          <a:p>
            <a:endParaRPr lang="en-US" sz="1200" b="1"/>
          </a:p>
          <a:p>
            <a:endParaRPr lang="en-US" sz="1200" b="1"/>
          </a:p>
          <a:p>
            <a:endParaRPr lang="en-US" sz="1200" b="1"/>
          </a:p>
          <a:p>
            <a:endParaRPr lang="en-US" sz="1200" b="1"/>
          </a:p>
        </p:txBody>
      </p:sp>
      <p:sp>
        <p:nvSpPr>
          <p:cNvPr id="136199" name="Rectangle 7"/>
          <p:cNvSpPr>
            <a:spLocks noChangeArrowheads="1"/>
          </p:cNvSpPr>
          <p:nvPr/>
        </p:nvSpPr>
        <p:spPr bwMode="auto">
          <a:xfrm>
            <a:off x="2209800" y="2057400"/>
            <a:ext cx="376238" cy="274638"/>
          </a:xfrm>
          <a:prstGeom prst="rect">
            <a:avLst/>
          </a:prstGeom>
          <a:solidFill>
            <a:srgbClr val="3366FF"/>
          </a:solidFill>
          <a:ln w="19050">
            <a:noFill/>
            <a:miter lim="800000"/>
            <a:headEnd/>
            <a:tailEnd/>
          </a:ln>
        </p:spPr>
        <p:txBody>
          <a:bodyPr wrap="none">
            <a:spAutoFit/>
          </a:bodyPr>
          <a:lstStyle/>
          <a:p>
            <a:r>
              <a:rPr lang="en-US" sz="1200" b="1">
                <a:solidFill>
                  <a:schemeClr val="bg1"/>
                </a:solidFill>
              </a:rPr>
              <a:t>Air</a:t>
            </a:r>
          </a:p>
        </p:txBody>
      </p:sp>
      <p:sp>
        <p:nvSpPr>
          <p:cNvPr id="136200" name="Rectangle 8"/>
          <p:cNvSpPr>
            <a:spLocks noChangeArrowheads="1"/>
          </p:cNvSpPr>
          <p:nvPr/>
        </p:nvSpPr>
        <p:spPr bwMode="auto">
          <a:xfrm>
            <a:off x="1905000" y="2362200"/>
            <a:ext cx="1163638" cy="274638"/>
          </a:xfrm>
          <a:prstGeom prst="rect">
            <a:avLst/>
          </a:prstGeom>
          <a:solidFill>
            <a:srgbClr val="FF9900"/>
          </a:solidFill>
          <a:ln w="19050">
            <a:noFill/>
            <a:miter lim="800000"/>
            <a:headEnd/>
            <a:tailEnd/>
          </a:ln>
        </p:spPr>
        <p:txBody>
          <a:bodyPr wrap="none">
            <a:spAutoFit/>
          </a:bodyPr>
          <a:lstStyle/>
          <a:p>
            <a:r>
              <a:rPr lang="en-US" sz="1200" b="1" dirty="0">
                <a:solidFill>
                  <a:schemeClr val="bg1"/>
                </a:solidFill>
              </a:rPr>
              <a:t>Air purification</a:t>
            </a:r>
          </a:p>
        </p:txBody>
      </p:sp>
      <p:sp>
        <p:nvSpPr>
          <p:cNvPr id="136201" name="Rectangle 9"/>
          <p:cNvSpPr>
            <a:spLocks noChangeArrowheads="1"/>
          </p:cNvSpPr>
          <p:nvPr/>
        </p:nvSpPr>
        <p:spPr bwMode="auto">
          <a:xfrm>
            <a:off x="1905000" y="2647950"/>
            <a:ext cx="1192213" cy="274638"/>
          </a:xfrm>
          <a:prstGeom prst="rect">
            <a:avLst/>
          </a:prstGeom>
          <a:solidFill>
            <a:srgbClr val="FF9900"/>
          </a:solidFill>
          <a:ln w="19050">
            <a:noFill/>
            <a:miter lim="800000"/>
            <a:headEnd/>
            <a:tailEnd/>
          </a:ln>
        </p:spPr>
        <p:txBody>
          <a:bodyPr wrap="none">
            <a:spAutoFit/>
          </a:bodyPr>
          <a:lstStyle/>
          <a:p>
            <a:r>
              <a:rPr lang="en-US" sz="1200" b="1">
                <a:solidFill>
                  <a:schemeClr val="bg1"/>
                </a:solidFill>
              </a:rPr>
              <a:t>Climate control</a:t>
            </a:r>
          </a:p>
        </p:txBody>
      </p:sp>
      <p:sp>
        <p:nvSpPr>
          <p:cNvPr id="136202" name="Rectangle 10"/>
          <p:cNvSpPr>
            <a:spLocks noChangeArrowheads="1"/>
          </p:cNvSpPr>
          <p:nvPr/>
        </p:nvSpPr>
        <p:spPr bwMode="auto">
          <a:xfrm>
            <a:off x="2147888" y="3457575"/>
            <a:ext cx="588962" cy="274638"/>
          </a:xfrm>
          <a:prstGeom prst="rect">
            <a:avLst/>
          </a:prstGeom>
          <a:solidFill>
            <a:srgbClr val="3366FF"/>
          </a:solidFill>
          <a:ln w="19050">
            <a:noFill/>
            <a:miter lim="800000"/>
            <a:headEnd/>
            <a:tailEnd/>
          </a:ln>
        </p:spPr>
        <p:txBody>
          <a:bodyPr wrap="none">
            <a:spAutoFit/>
          </a:bodyPr>
          <a:lstStyle/>
          <a:p>
            <a:r>
              <a:rPr lang="en-US" sz="1200" b="1">
                <a:solidFill>
                  <a:schemeClr val="bg1"/>
                </a:solidFill>
              </a:rPr>
              <a:t>Water</a:t>
            </a:r>
          </a:p>
        </p:txBody>
      </p:sp>
      <p:sp>
        <p:nvSpPr>
          <p:cNvPr id="136203" name="Rectangle 11"/>
          <p:cNvSpPr>
            <a:spLocks noChangeArrowheads="1"/>
          </p:cNvSpPr>
          <p:nvPr/>
        </p:nvSpPr>
        <p:spPr bwMode="auto">
          <a:xfrm>
            <a:off x="1897063" y="3738563"/>
            <a:ext cx="1376362" cy="274637"/>
          </a:xfrm>
          <a:prstGeom prst="rect">
            <a:avLst/>
          </a:prstGeom>
          <a:solidFill>
            <a:srgbClr val="FF9900"/>
          </a:solidFill>
          <a:ln w="19050">
            <a:noFill/>
            <a:miter lim="800000"/>
            <a:headEnd/>
            <a:tailEnd/>
          </a:ln>
        </p:spPr>
        <p:txBody>
          <a:bodyPr wrap="none">
            <a:spAutoFit/>
          </a:bodyPr>
          <a:lstStyle/>
          <a:p>
            <a:r>
              <a:rPr lang="en-US" sz="1200" b="1">
                <a:solidFill>
                  <a:schemeClr val="bg1"/>
                </a:solidFill>
              </a:rPr>
              <a:t>Water purification</a:t>
            </a:r>
          </a:p>
        </p:txBody>
      </p:sp>
      <p:sp>
        <p:nvSpPr>
          <p:cNvPr id="136204" name="Rectangle 12"/>
          <p:cNvSpPr>
            <a:spLocks noChangeArrowheads="1"/>
          </p:cNvSpPr>
          <p:nvPr/>
        </p:nvSpPr>
        <p:spPr bwMode="auto">
          <a:xfrm>
            <a:off x="1897063" y="4027488"/>
            <a:ext cx="1304925" cy="274637"/>
          </a:xfrm>
          <a:prstGeom prst="rect">
            <a:avLst/>
          </a:prstGeom>
          <a:solidFill>
            <a:srgbClr val="FF9900"/>
          </a:solidFill>
          <a:ln w="19050">
            <a:noFill/>
            <a:miter lim="800000"/>
            <a:headEnd/>
            <a:tailEnd/>
          </a:ln>
        </p:spPr>
        <p:txBody>
          <a:bodyPr wrap="none">
            <a:spAutoFit/>
          </a:bodyPr>
          <a:lstStyle/>
          <a:p>
            <a:r>
              <a:rPr lang="en-US" sz="1200" b="1">
                <a:solidFill>
                  <a:schemeClr val="bg1"/>
                </a:solidFill>
              </a:rPr>
              <a:t>Waste treatment</a:t>
            </a:r>
          </a:p>
        </p:txBody>
      </p:sp>
      <p:sp>
        <p:nvSpPr>
          <p:cNvPr id="136205" name="Rectangle 13"/>
          <p:cNvSpPr>
            <a:spLocks noChangeArrowheads="1"/>
          </p:cNvSpPr>
          <p:nvPr/>
        </p:nvSpPr>
        <p:spPr bwMode="auto">
          <a:xfrm>
            <a:off x="1866900" y="4408488"/>
            <a:ext cx="1149350" cy="639762"/>
          </a:xfrm>
          <a:prstGeom prst="rect">
            <a:avLst/>
          </a:prstGeom>
          <a:solidFill>
            <a:srgbClr val="3366FF"/>
          </a:solidFill>
          <a:ln w="19050">
            <a:noFill/>
            <a:miter lim="800000"/>
            <a:headEnd/>
            <a:tailEnd/>
          </a:ln>
        </p:spPr>
        <p:txBody>
          <a:bodyPr wrap="none">
            <a:spAutoFit/>
          </a:bodyPr>
          <a:lstStyle/>
          <a:p>
            <a:pPr algn="ctr"/>
            <a:r>
              <a:rPr lang="en-US" sz="1200" b="1">
                <a:solidFill>
                  <a:schemeClr val="bg1"/>
                </a:solidFill>
              </a:rPr>
              <a:t>Nonrenewable</a:t>
            </a:r>
          </a:p>
          <a:p>
            <a:pPr algn="ctr"/>
            <a:r>
              <a:rPr lang="en-US" sz="1200" b="1">
                <a:solidFill>
                  <a:schemeClr val="bg1"/>
                </a:solidFill>
              </a:rPr>
              <a:t>minerals</a:t>
            </a:r>
          </a:p>
          <a:p>
            <a:pPr algn="ctr"/>
            <a:r>
              <a:rPr lang="en-US" sz="1200" b="1">
                <a:solidFill>
                  <a:schemeClr val="bg1"/>
                </a:solidFill>
              </a:rPr>
              <a:t>iron, sand)</a:t>
            </a:r>
          </a:p>
        </p:txBody>
      </p:sp>
      <p:sp>
        <p:nvSpPr>
          <p:cNvPr id="136206" name="Rectangle 14"/>
          <p:cNvSpPr>
            <a:spLocks noChangeArrowheads="1"/>
          </p:cNvSpPr>
          <p:nvPr/>
        </p:nvSpPr>
        <p:spPr bwMode="auto">
          <a:xfrm rot="273261">
            <a:off x="2111375" y="5043488"/>
            <a:ext cx="941388" cy="274637"/>
          </a:xfrm>
          <a:prstGeom prst="rect">
            <a:avLst/>
          </a:prstGeom>
          <a:noFill/>
          <a:ln w="19050">
            <a:noFill/>
            <a:miter lim="800000"/>
            <a:headEnd/>
            <a:tailEnd/>
          </a:ln>
        </p:spPr>
        <p:txBody>
          <a:bodyPr wrap="none">
            <a:spAutoFit/>
          </a:bodyPr>
          <a:lstStyle/>
          <a:p>
            <a:r>
              <a:rPr lang="en-US" sz="1200" b="1">
                <a:solidFill>
                  <a:schemeClr val="bg1"/>
                </a:solidFill>
              </a:rPr>
              <a:t>Natural gas</a:t>
            </a:r>
          </a:p>
        </p:txBody>
      </p:sp>
      <p:sp>
        <p:nvSpPr>
          <p:cNvPr id="136207" name="Rectangle 15"/>
          <p:cNvSpPr>
            <a:spLocks noChangeArrowheads="1"/>
          </p:cNvSpPr>
          <p:nvPr/>
        </p:nvSpPr>
        <p:spPr bwMode="auto">
          <a:xfrm>
            <a:off x="2430463" y="5208588"/>
            <a:ext cx="373062" cy="274637"/>
          </a:xfrm>
          <a:prstGeom prst="rect">
            <a:avLst/>
          </a:prstGeom>
          <a:noFill/>
          <a:ln w="19050">
            <a:noFill/>
            <a:miter lim="800000"/>
            <a:headEnd/>
            <a:tailEnd/>
          </a:ln>
        </p:spPr>
        <p:txBody>
          <a:bodyPr wrap="none">
            <a:spAutoFit/>
          </a:bodyPr>
          <a:lstStyle/>
          <a:p>
            <a:r>
              <a:rPr lang="en-US" sz="1200" b="1">
                <a:solidFill>
                  <a:schemeClr val="bg1"/>
                </a:solidFill>
              </a:rPr>
              <a:t>Oil</a:t>
            </a:r>
          </a:p>
        </p:txBody>
      </p:sp>
      <p:sp>
        <p:nvSpPr>
          <p:cNvPr id="136208" name="Rectangle 16"/>
          <p:cNvSpPr>
            <a:spLocks noChangeArrowheads="1"/>
          </p:cNvSpPr>
          <p:nvPr/>
        </p:nvSpPr>
        <p:spPr bwMode="auto">
          <a:xfrm>
            <a:off x="3352800" y="4648200"/>
            <a:ext cx="431800" cy="274638"/>
          </a:xfrm>
          <a:prstGeom prst="rect">
            <a:avLst/>
          </a:prstGeom>
          <a:solidFill>
            <a:srgbClr val="3366FF"/>
          </a:solidFill>
          <a:ln w="19050">
            <a:noFill/>
            <a:miter lim="800000"/>
            <a:headEnd/>
            <a:tailEnd/>
          </a:ln>
        </p:spPr>
        <p:txBody>
          <a:bodyPr wrap="none">
            <a:spAutoFit/>
          </a:bodyPr>
          <a:lstStyle/>
          <a:p>
            <a:r>
              <a:rPr lang="en-US" sz="1200" b="1">
                <a:solidFill>
                  <a:schemeClr val="bg1"/>
                </a:solidFill>
              </a:rPr>
              <a:t>Soil</a:t>
            </a:r>
          </a:p>
        </p:txBody>
      </p:sp>
      <p:sp>
        <p:nvSpPr>
          <p:cNvPr id="136209" name="Rectangle 17"/>
          <p:cNvSpPr>
            <a:spLocks noChangeArrowheads="1"/>
          </p:cNvSpPr>
          <p:nvPr/>
        </p:nvSpPr>
        <p:spPr bwMode="auto">
          <a:xfrm>
            <a:off x="3352800" y="4953000"/>
            <a:ext cx="987425" cy="274638"/>
          </a:xfrm>
          <a:prstGeom prst="rect">
            <a:avLst/>
          </a:prstGeom>
          <a:solidFill>
            <a:srgbClr val="FF9900"/>
          </a:solidFill>
          <a:ln w="19050">
            <a:noFill/>
            <a:miter lim="800000"/>
            <a:headEnd/>
            <a:tailEnd/>
          </a:ln>
        </p:spPr>
        <p:txBody>
          <a:bodyPr wrap="none">
            <a:spAutoFit/>
          </a:bodyPr>
          <a:lstStyle/>
          <a:p>
            <a:r>
              <a:rPr lang="en-US" sz="1200" b="1">
                <a:solidFill>
                  <a:schemeClr val="bg1"/>
                </a:solidFill>
              </a:rPr>
              <a:t>Soil renewal</a:t>
            </a:r>
          </a:p>
        </p:txBody>
      </p:sp>
      <p:sp>
        <p:nvSpPr>
          <p:cNvPr id="136210" name="Rectangle 18"/>
          <p:cNvSpPr>
            <a:spLocks noChangeArrowheads="1"/>
          </p:cNvSpPr>
          <p:nvPr/>
        </p:nvSpPr>
        <p:spPr bwMode="auto">
          <a:xfrm>
            <a:off x="3009900" y="5486400"/>
            <a:ext cx="1149350" cy="639763"/>
          </a:xfrm>
          <a:prstGeom prst="rect">
            <a:avLst/>
          </a:prstGeom>
          <a:solidFill>
            <a:srgbClr val="3366FF"/>
          </a:solidFill>
          <a:ln w="19050">
            <a:noFill/>
            <a:miter lim="800000"/>
            <a:headEnd/>
            <a:tailEnd/>
          </a:ln>
        </p:spPr>
        <p:txBody>
          <a:bodyPr wrap="none">
            <a:spAutoFit/>
          </a:bodyPr>
          <a:lstStyle/>
          <a:p>
            <a:pPr algn="ctr"/>
            <a:r>
              <a:rPr lang="en-US" sz="1200" b="1">
                <a:solidFill>
                  <a:schemeClr val="bg1"/>
                </a:solidFill>
              </a:rPr>
              <a:t>Nonrenewable</a:t>
            </a:r>
          </a:p>
          <a:p>
            <a:pPr algn="ctr"/>
            <a:r>
              <a:rPr lang="en-US" sz="1200" b="1">
                <a:solidFill>
                  <a:schemeClr val="bg1"/>
                </a:solidFill>
              </a:rPr>
              <a:t>energy</a:t>
            </a:r>
          </a:p>
          <a:p>
            <a:pPr algn="ctr"/>
            <a:r>
              <a:rPr lang="en-US" sz="1200" b="1">
                <a:solidFill>
                  <a:schemeClr val="bg1"/>
                </a:solidFill>
              </a:rPr>
              <a:t>(fossil fuels)</a:t>
            </a:r>
          </a:p>
        </p:txBody>
      </p:sp>
      <p:sp>
        <p:nvSpPr>
          <p:cNvPr id="136211" name="Rectangle 19"/>
          <p:cNvSpPr>
            <a:spLocks noChangeArrowheads="1"/>
          </p:cNvSpPr>
          <p:nvPr/>
        </p:nvSpPr>
        <p:spPr bwMode="auto">
          <a:xfrm>
            <a:off x="2078038" y="1066800"/>
            <a:ext cx="623887" cy="457200"/>
          </a:xfrm>
          <a:prstGeom prst="rect">
            <a:avLst/>
          </a:prstGeom>
          <a:noFill/>
          <a:ln w="19050">
            <a:noFill/>
            <a:miter lim="800000"/>
            <a:headEnd/>
            <a:tailEnd/>
          </a:ln>
        </p:spPr>
        <p:txBody>
          <a:bodyPr wrap="none">
            <a:spAutoFit/>
          </a:bodyPr>
          <a:lstStyle/>
          <a:p>
            <a:pPr algn="ctr"/>
            <a:r>
              <a:rPr lang="en-US" sz="1200" b="1"/>
              <a:t>Solar</a:t>
            </a:r>
          </a:p>
          <a:p>
            <a:pPr algn="ctr"/>
            <a:r>
              <a:rPr lang="en-US" sz="1200" b="1"/>
              <a:t>capital</a:t>
            </a:r>
          </a:p>
        </p:txBody>
      </p:sp>
      <p:sp>
        <p:nvSpPr>
          <p:cNvPr id="136212" name="Rectangle 20"/>
          <p:cNvSpPr>
            <a:spLocks noChangeArrowheads="1"/>
          </p:cNvSpPr>
          <p:nvPr/>
        </p:nvSpPr>
        <p:spPr bwMode="auto">
          <a:xfrm>
            <a:off x="4572000" y="4529138"/>
            <a:ext cx="514350" cy="274637"/>
          </a:xfrm>
          <a:prstGeom prst="rect">
            <a:avLst/>
          </a:prstGeom>
          <a:solidFill>
            <a:srgbClr val="3366FF"/>
          </a:solidFill>
          <a:ln w="19050">
            <a:noFill/>
            <a:miter lim="800000"/>
            <a:headEnd/>
            <a:tailEnd/>
          </a:ln>
        </p:spPr>
        <p:txBody>
          <a:bodyPr wrap="none">
            <a:spAutoFit/>
          </a:bodyPr>
          <a:lstStyle/>
          <a:p>
            <a:r>
              <a:rPr lang="en-US" sz="1200" b="1">
                <a:solidFill>
                  <a:schemeClr val="bg1"/>
                </a:solidFill>
              </a:rPr>
              <a:t>Land</a:t>
            </a:r>
          </a:p>
        </p:txBody>
      </p:sp>
      <p:sp>
        <p:nvSpPr>
          <p:cNvPr id="136213" name="Rectangle 21"/>
          <p:cNvSpPr>
            <a:spLocks noChangeArrowheads="1"/>
          </p:cNvSpPr>
          <p:nvPr/>
        </p:nvSpPr>
        <p:spPr bwMode="auto">
          <a:xfrm>
            <a:off x="4572000" y="4821238"/>
            <a:ext cx="1270000" cy="274637"/>
          </a:xfrm>
          <a:prstGeom prst="rect">
            <a:avLst/>
          </a:prstGeom>
          <a:solidFill>
            <a:srgbClr val="FF9900"/>
          </a:solidFill>
          <a:ln w="19050">
            <a:noFill/>
            <a:miter lim="800000"/>
            <a:headEnd/>
            <a:tailEnd/>
          </a:ln>
        </p:spPr>
        <p:txBody>
          <a:bodyPr wrap="none">
            <a:spAutoFit/>
          </a:bodyPr>
          <a:lstStyle/>
          <a:p>
            <a:r>
              <a:rPr lang="en-US" sz="1200" b="1">
                <a:solidFill>
                  <a:schemeClr val="bg1"/>
                </a:solidFill>
              </a:rPr>
              <a:t>Food production</a:t>
            </a:r>
          </a:p>
        </p:txBody>
      </p:sp>
      <p:sp>
        <p:nvSpPr>
          <p:cNvPr id="136214" name="Rectangle 22"/>
          <p:cNvSpPr>
            <a:spLocks noChangeArrowheads="1"/>
          </p:cNvSpPr>
          <p:nvPr/>
        </p:nvSpPr>
        <p:spPr bwMode="auto">
          <a:xfrm>
            <a:off x="4841875" y="5105400"/>
            <a:ext cx="771525" cy="457200"/>
          </a:xfrm>
          <a:prstGeom prst="rect">
            <a:avLst/>
          </a:prstGeom>
          <a:solidFill>
            <a:srgbClr val="FF9900"/>
          </a:solidFill>
          <a:ln w="19050">
            <a:noFill/>
            <a:miter lim="800000"/>
            <a:headEnd/>
            <a:tailEnd/>
          </a:ln>
        </p:spPr>
        <p:txBody>
          <a:bodyPr wrap="none">
            <a:spAutoFit/>
          </a:bodyPr>
          <a:lstStyle/>
          <a:p>
            <a:pPr algn="ctr"/>
            <a:r>
              <a:rPr lang="en-US" sz="1200" b="1">
                <a:solidFill>
                  <a:schemeClr val="bg1"/>
                </a:solidFill>
              </a:rPr>
              <a:t>Nutrient</a:t>
            </a:r>
          </a:p>
          <a:p>
            <a:pPr algn="ctr"/>
            <a:r>
              <a:rPr lang="en-US" sz="1200" b="1">
                <a:solidFill>
                  <a:schemeClr val="bg1"/>
                </a:solidFill>
              </a:rPr>
              <a:t>recycling</a:t>
            </a:r>
          </a:p>
        </p:txBody>
      </p:sp>
      <p:sp>
        <p:nvSpPr>
          <p:cNvPr id="136215" name="Rectangle 23"/>
          <p:cNvSpPr>
            <a:spLocks noChangeArrowheads="1"/>
          </p:cNvSpPr>
          <p:nvPr/>
        </p:nvSpPr>
        <p:spPr bwMode="auto">
          <a:xfrm rot="389626">
            <a:off x="4579938" y="5478463"/>
            <a:ext cx="855662" cy="274637"/>
          </a:xfrm>
          <a:prstGeom prst="rect">
            <a:avLst/>
          </a:prstGeom>
          <a:noFill/>
          <a:ln w="19050">
            <a:noFill/>
            <a:miter lim="800000"/>
            <a:headEnd/>
            <a:tailEnd/>
          </a:ln>
        </p:spPr>
        <p:txBody>
          <a:bodyPr wrap="none">
            <a:spAutoFit/>
          </a:bodyPr>
          <a:lstStyle/>
          <a:p>
            <a:r>
              <a:rPr lang="en-US" sz="1200" b="1">
                <a:solidFill>
                  <a:schemeClr val="bg1"/>
                </a:solidFill>
              </a:rPr>
              <a:t>Coal seam</a:t>
            </a:r>
          </a:p>
        </p:txBody>
      </p:sp>
      <p:sp>
        <p:nvSpPr>
          <p:cNvPr id="136216" name="Rectangle 24"/>
          <p:cNvSpPr>
            <a:spLocks noChangeArrowheads="1"/>
          </p:cNvSpPr>
          <p:nvPr/>
        </p:nvSpPr>
        <p:spPr bwMode="auto">
          <a:xfrm>
            <a:off x="5530850" y="3152775"/>
            <a:ext cx="1050925" cy="457200"/>
          </a:xfrm>
          <a:prstGeom prst="rect">
            <a:avLst/>
          </a:prstGeom>
          <a:solidFill>
            <a:srgbClr val="3366FF"/>
          </a:solidFill>
          <a:ln w="19050">
            <a:noFill/>
            <a:miter lim="800000"/>
            <a:headEnd/>
            <a:tailEnd/>
          </a:ln>
        </p:spPr>
        <p:txBody>
          <a:bodyPr wrap="none">
            <a:spAutoFit/>
          </a:bodyPr>
          <a:lstStyle/>
          <a:p>
            <a:pPr algn="ctr"/>
            <a:r>
              <a:rPr lang="en-US" sz="1200" b="1">
                <a:solidFill>
                  <a:schemeClr val="bg1"/>
                </a:solidFill>
              </a:rPr>
              <a:t>Life</a:t>
            </a:r>
          </a:p>
          <a:p>
            <a:pPr algn="ctr"/>
            <a:r>
              <a:rPr lang="en-US" sz="1200" b="1">
                <a:solidFill>
                  <a:schemeClr val="bg1"/>
                </a:solidFill>
              </a:rPr>
              <a:t>(biodiversity)</a:t>
            </a:r>
          </a:p>
        </p:txBody>
      </p:sp>
      <p:sp>
        <p:nvSpPr>
          <p:cNvPr id="136217" name="Rectangle 25"/>
          <p:cNvSpPr>
            <a:spLocks noChangeArrowheads="1"/>
          </p:cNvSpPr>
          <p:nvPr/>
        </p:nvSpPr>
        <p:spPr bwMode="auto">
          <a:xfrm>
            <a:off x="5630863" y="3617913"/>
            <a:ext cx="906462" cy="457200"/>
          </a:xfrm>
          <a:prstGeom prst="rect">
            <a:avLst/>
          </a:prstGeom>
          <a:solidFill>
            <a:srgbClr val="FF9900"/>
          </a:solidFill>
          <a:ln w="19050">
            <a:noFill/>
            <a:miter lim="800000"/>
            <a:headEnd/>
            <a:tailEnd/>
          </a:ln>
        </p:spPr>
        <p:txBody>
          <a:bodyPr wrap="none">
            <a:spAutoFit/>
          </a:bodyPr>
          <a:lstStyle/>
          <a:p>
            <a:pPr algn="ctr"/>
            <a:r>
              <a:rPr lang="en-US" sz="1200" b="1">
                <a:solidFill>
                  <a:schemeClr val="bg1"/>
                </a:solidFill>
              </a:rPr>
              <a:t>Population</a:t>
            </a:r>
          </a:p>
          <a:p>
            <a:pPr algn="ctr"/>
            <a:r>
              <a:rPr lang="en-US" sz="1200" b="1">
                <a:solidFill>
                  <a:schemeClr val="bg1"/>
                </a:solidFill>
              </a:rPr>
              <a:t>control</a:t>
            </a:r>
          </a:p>
        </p:txBody>
      </p:sp>
      <p:sp>
        <p:nvSpPr>
          <p:cNvPr id="136218" name="Rectangle 26"/>
          <p:cNvSpPr>
            <a:spLocks noChangeArrowheads="1"/>
          </p:cNvSpPr>
          <p:nvPr/>
        </p:nvSpPr>
        <p:spPr bwMode="auto">
          <a:xfrm>
            <a:off x="5767388" y="4086225"/>
            <a:ext cx="652462" cy="457200"/>
          </a:xfrm>
          <a:prstGeom prst="rect">
            <a:avLst/>
          </a:prstGeom>
          <a:solidFill>
            <a:srgbClr val="FF9900"/>
          </a:solidFill>
          <a:ln w="19050">
            <a:noFill/>
            <a:miter lim="800000"/>
            <a:headEnd/>
            <a:tailEnd/>
          </a:ln>
        </p:spPr>
        <p:txBody>
          <a:bodyPr wrap="none">
            <a:spAutoFit/>
          </a:bodyPr>
          <a:lstStyle/>
          <a:p>
            <a:pPr algn="ctr"/>
            <a:r>
              <a:rPr lang="en-US" sz="1200" b="1">
                <a:solidFill>
                  <a:schemeClr val="bg1"/>
                </a:solidFill>
              </a:rPr>
              <a:t>Pest</a:t>
            </a:r>
          </a:p>
          <a:p>
            <a:pPr algn="ctr"/>
            <a:r>
              <a:rPr lang="en-US" sz="1200" b="1">
                <a:solidFill>
                  <a:schemeClr val="bg1"/>
                </a:solidFill>
              </a:rPr>
              <a:t>control</a:t>
            </a:r>
          </a:p>
        </p:txBody>
      </p:sp>
      <p:sp>
        <p:nvSpPr>
          <p:cNvPr id="136219" name="Rectangle 27"/>
          <p:cNvSpPr>
            <a:spLocks noChangeArrowheads="1"/>
          </p:cNvSpPr>
          <p:nvPr/>
        </p:nvSpPr>
        <p:spPr bwMode="auto">
          <a:xfrm>
            <a:off x="4073525" y="2438400"/>
            <a:ext cx="995363" cy="822325"/>
          </a:xfrm>
          <a:prstGeom prst="rect">
            <a:avLst/>
          </a:prstGeom>
          <a:solidFill>
            <a:srgbClr val="3366FF"/>
          </a:solidFill>
          <a:ln w="19050">
            <a:noFill/>
            <a:miter lim="800000"/>
            <a:headEnd/>
            <a:tailEnd/>
          </a:ln>
        </p:spPr>
        <p:txBody>
          <a:bodyPr wrap="none">
            <a:spAutoFit/>
          </a:bodyPr>
          <a:lstStyle/>
          <a:p>
            <a:pPr algn="ctr"/>
            <a:r>
              <a:rPr lang="en-US" sz="1200" b="1">
                <a:solidFill>
                  <a:schemeClr val="bg1"/>
                </a:solidFill>
              </a:rPr>
              <a:t>Renewable</a:t>
            </a:r>
          </a:p>
          <a:p>
            <a:pPr algn="ctr"/>
            <a:r>
              <a:rPr lang="en-US" sz="1200" b="1">
                <a:solidFill>
                  <a:schemeClr val="bg1"/>
                </a:solidFill>
              </a:rPr>
              <a:t>energy</a:t>
            </a:r>
          </a:p>
          <a:p>
            <a:pPr algn="ctr"/>
            <a:r>
              <a:rPr lang="en-US" sz="1200" b="1">
                <a:solidFill>
                  <a:schemeClr val="bg1"/>
                </a:solidFill>
              </a:rPr>
              <a:t>(sun, wind,</a:t>
            </a:r>
          </a:p>
          <a:p>
            <a:pPr algn="ctr"/>
            <a:r>
              <a:rPr lang="en-US" sz="1200" b="1">
                <a:solidFill>
                  <a:schemeClr val="bg1"/>
                </a:solidFill>
              </a:rPr>
              <a:t>water flows)</a:t>
            </a:r>
          </a:p>
        </p:txBody>
      </p:sp>
      <p:sp>
        <p:nvSpPr>
          <p:cNvPr id="136220" name="Rectangle 28"/>
          <p:cNvSpPr>
            <a:spLocks noChangeArrowheads="1"/>
          </p:cNvSpPr>
          <p:nvPr/>
        </p:nvSpPr>
        <p:spPr bwMode="auto">
          <a:xfrm>
            <a:off x="1943100" y="2940050"/>
            <a:ext cx="1106488" cy="457200"/>
          </a:xfrm>
          <a:prstGeom prst="rect">
            <a:avLst/>
          </a:prstGeom>
          <a:solidFill>
            <a:srgbClr val="FF9900"/>
          </a:solidFill>
          <a:ln w="19050">
            <a:noFill/>
            <a:miter lim="800000"/>
            <a:headEnd/>
            <a:tailEnd/>
          </a:ln>
        </p:spPr>
        <p:txBody>
          <a:bodyPr wrap="none">
            <a:spAutoFit/>
          </a:bodyPr>
          <a:lstStyle/>
          <a:p>
            <a:pPr algn="ctr"/>
            <a:r>
              <a:rPr lang="en-US" sz="1200" b="1">
                <a:solidFill>
                  <a:schemeClr val="bg1"/>
                </a:solidFill>
              </a:rPr>
              <a:t>UV protection</a:t>
            </a:r>
          </a:p>
          <a:p>
            <a:pPr algn="ctr"/>
            <a:r>
              <a:rPr lang="en-US" sz="1200" b="1">
                <a:solidFill>
                  <a:schemeClr val="bg1"/>
                </a:solidFill>
              </a:rPr>
              <a:t>(ozone layer)</a:t>
            </a:r>
          </a:p>
        </p:txBody>
      </p:sp>
      <p:sp>
        <p:nvSpPr>
          <p:cNvPr id="136221" name="Rectangle 29"/>
          <p:cNvSpPr>
            <a:spLocks noChangeArrowheads="1"/>
          </p:cNvSpPr>
          <p:nvPr/>
        </p:nvSpPr>
        <p:spPr bwMode="auto">
          <a:xfrm>
            <a:off x="293154" y="5866873"/>
            <a:ext cx="1784883" cy="461665"/>
          </a:xfrm>
          <a:prstGeom prst="rect">
            <a:avLst/>
          </a:prstGeom>
          <a:noFill/>
          <a:ln w="19050">
            <a:noFill/>
            <a:miter lim="800000"/>
            <a:headEnd/>
            <a:tailEnd/>
          </a:ln>
        </p:spPr>
        <p:txBody>
          <a:bodyPr wrap="square">
            <a:spAutoFit/>
          </a:bodyPr>
          <a:lstStyle/>
          <a:p>
            <a:r>
              <a:rPr lang="en-US" sz="1200" b="1" dirty="0"/>
              <a:t>Natural resources</a:t>
            </a:r>
          </a:p>
          <a:p>
            <a:r>
              <a:rPr lang="en-US" sz="1200" b="1" dirty="0"/>
              <a:t>Natural services</a:t>
            </a:r>
          </a:p>
        </p:txBody>
      </p:sp>
      <p:sp>
        <p:nvSpPr>
          <p:cNvPr id="136222" name="Rectangle 30"/>
          <p:cNvSpPr>
            <a:spLocks noChangeArrowheads="1"/>
          </p:cNvSpPr>
          <p:nvPr/>
        </p:nvSpPr>
        <p:spPr bwMode="auto">
          <a:xfrm>
            <a:off x="1600200" y="87868"/>
            <a:ext cx="2966952" cy="369332"/>
          </a:xfrm>
          <a:prstGeom prst="rect">
            <a:avLst/>
          </a:prstGeom>
          <a:noFill/>
          <a:ln w="19050">
            <a:noFill/>
            <a:miter lim="800000"/>
            <a:headEnd/>
            <a:tailEnd/>
          </a:ln>
        </p:spPr>
        <p:txBody>
          <a:bodyPr wrap="square">
            <a:spAutoFit/>
          </a:bodyPr>
          <a:lstStyle/>
          <a:p>
            <a:r>
              <a:rPr lang="en-US" sz="1800" b="1" dirty="0">
                <a:solidFill>
                  <a:schemeClr val="bg1"/>
                </a:solidFill>
              </a:rPr>
              <a:t>NATURAL CAPITAL</a:t>
            </a:r>
          </a:p>
        </p:txBody>
      </p:sp>
      <p:sp>
        <p:nvSpPr>
          <p:cNvPr id="136223" name="Rectangle 31"/>
          <p:cNvSpPr>
            <a:spLocks noChangeArrowheads="1"/>
          </p:cNvSpPr>
          <p:nvPr/>
        </p:nvSpPr>
        <p:spPr bwMode="auto">
          <a:xfrm>
            <a:off x="1841499" y="619125"/>
            <a:ext cx="6066367" cy="336550"/>
          </a:xfrm>
          <a:prstGeom prst="rect">
            <a:avLst/>
          </a:prstGeom>
          <a:solidFill>
            <a:srgbClr val="993366"/>
          </a:solidFill>
          <a:ln w="19050">
            <a:noFill/>
            <a:miter lim="800000"/>
            <a:headEnd/>
            <a:tailEnd/>
          </a:ln>
        </p:spPr>
        <p:txBody>
          <a:bodyPr wrap="square">
            <a:spAutoFit/>
          </a:bodyPr>
          <a:lstStyle/>
          <a:p>
            <a:r>
              <a:rPr lang="en-US" sz="1600" b="1" dirty="0">
                <a:solidFill>
                  <a:schemeClr val="bg1"/>
                </a:solidFill>
              </a:rPr>
              <a:t>Natural Capital = Natural Resources + Natural Services</a:t>
            </a:r>
          </a:p>
        </p:txBody>
      </p:sp>
      <p:sp>
        <p:nvSpPr>
          <p:cNvPr id="136224" name="Rectangle 32"/>
          <p:cNvSpPr>
            <a:spLocks noChangeArrowheads="1"/>
          </p:cNvSpPr>
          <p:nvPr/>
        </p:nvSpPr>
        <p:spPr bwMode="auto">
          <a:xfrm>
            <a:off x="131230" y="5867401"/>
            <a:ext cx="107950" cy="109538"/>
          </a:xfrm>
          <a:prstGeom prst="rect">
            <a:avLst/>
          </a:prstGeom>
          <a:solidFill>
            <a:srgbClr val="3366FF"/>
          </a:solidFill>
          <a:ln w="19050">
            <a:solidFill>
              <a:schemeClr val="tx1"/>
            </a:solidFill>
            <a:miter lim="800000"/>
            <a:headEnd/>
            <a:tailEnd/>
          </a:ln>
        </p:spPr>
        <p:txBody>
          <a:bodyPr wrap="none" anchor="ctr"/>
          <a:lstStyle/>
          <a:p>
            <a:pPr eaLnBrk="0" hangingPunct="0"/>
            <a:endParaRPr lang="en-US"/>
          </a:p>
        </p:txBody>
      </p:sp>
      <p:sp>
        <p:nvSpPr>
          <p:cNvPr id="136225" name="Rectangle 33"/>
          <p:cNvSpPr>
            <a:spLocks noChangeArrowheads="1"/>
          </p:cNvSpPr>
          <p:nvPr/>
        </p:nvSpPr>
        <p:spPr bwMode="auto">
          <a:xfrm>
            <a:off x="185205" y="6082242"/>
            <a:ext cx="107950" cy="109538"/>
          </a:xfrm>
          <a:prstGeom prst="rect">
            <a:avLst/>
          </a:prstGeom>
          <a:solidFill>
            <a:srgbClr val="FF9900"/>
          </a:solidFill>
          <a:ln w="19050">
            <a:solidFill>
              <a:schemeClr val="tx1"/>
            </a:solidFill>
            <a:miter lim="800000"/>
            <a:headEnd/>
            <a:tailEnd/>
          </a:ln>
        </p:spPr>
        <p:txBody>
          <a:bodyPr wrap="none" anchor="ctr"/>
          <a:lstStyle/>
          <a:p>
            <a:pPr eaLnBrk="0" hangingPunct="0"/>
            <a:endParaRPr lang="en-US"/>
          </a:p>
        </p:txBody>
      </p:sp>
      <p:pic>
        <p:nvPicPr>
          <p:cNvPr id="35" name="Picture 7" descr="C:\Documents and Settings\Tiffany\Local Settings\Temporary Internet Files\Content.IE5\YZYCMCR2\MM900046516[1].gif"/>
          <p:cNvPicPr>
            <a:picLocks noChangeAspect="1" noChangeArrowheads="1" noCrop="1"/>
          </p:cNvPicPr>
          <p:nvPr/>
        </p:nvPicPr>
        <p:blipFill>
          <a:blip r:embed="rId4"/>
          <a:srcRect/>
          <a:stretch>
            <a:fillRect/>
          </a:stretch>
        </p:blipFill>
        <p:spPr bwMode="auto">
          <a:xfrm>
            <a:off x="101598" y="4152900"/>
            <a:ext cx="1752600" cy="1690688"/>
          </a:xfrm>
          <a:prstGeom prst="rect">
            <a:avLst/>
          </a:prstGeom>
          <a:noFill/>
          <a:ln w="9525">
            <a:noFill/>
            <a:miter lim="800000"/>
            <a:headEnd/>
            <a:tailEnd/>
          </a:ln>
        </p:spPr>
      </p:pic>
      <p:sp>
        <p:nvSpPr>
          <p:cNvPr id="36" name="Oval Callout 35"/>
          <p:cNvSpPr>
            <a:spLocks noChangeArrowheads="1"/>
          </p:cNvSpPr>
          <p:nvPr/>
        </p:nvSpPr>
        <p:spPr bwMode="auto">
          <a:xfrm>
            <a:off x="6628341" y="4152900"/>
            <a:ext cx="2559050" cy="1905000"/>
          </a:xfrm>
          <a:prstGeom prst="wedgeEllipseCallout">
            <a:avLst>
              <a:gd name="adj1" fmla="val 45704"/>
              <a:gd name="adj2" fmla="val 58222"/>
            </a:avLst>
          </a:prstGeom>
          <a:solidFill>
            <a:srgbClr val="33CC33"/>
          </a:solidFill>
          <a:ln w="9525" algn="ctr">
            <a:solidFill>
              <a:schemeClr val="tx1"/>
            </a:solidFill>
            <a:round/>
            <a:headEnd/>
            <a:tailEnd/>
          </a:ln>
        </p:spPr>
        <p:txBody>
          <a:bodyPr/>
          <a:lstStyle/>
          <a:p>
            <a:pPr eaLnBrk="0" hangingPunct="0"/>
            <a:r>
              <a:rPr lang="en-US" sz="2000" b="1" dirty="0" smtClean="0">
                <a:solidFill>
                  <a:schemeClr val="bg1"/>
                </a:solidFill>
              </a:rPr>
              <a:t>Solar Capital</a:t>
            </a:r>
            <a:r>
              <a:rPr lang="en-US" sz="2000" b="1" dirty="0" smtClean="0">
                <a:solidFill>
                  <a:schemeClr val="bg1"/>
                </a:solidFill>
              </a:rPr>
              <a:t>…can </a:t>
            </a:r>
            <a:r>
              <a:rPr lang="en-US" sz="2000" b="1" dirty="0" smtClean="0">
                <a:solidFill>
                  <a:schemeClr val="bg1"/>
                </a:solidFill>
              </a:rPr>
              <a:t>we survive without it???</a:t>
            </a:r>
            <a:endParaRPr lang="en-US" sz="2000" b="1" dirty="0">
              <a:solidFill>
                <a:schemeClr val="bg1"/>
              </a:solidFill>
            </a:endParaRPr>
          </a:p>
        </p:txBody>
      </p:sp>
    </p:spTree>
    <p:extLst>
      <p:ext uri="{BB962C8B-B14F-4D97-AF65-F5344CB8AC3E}">
        <p14:creationId xmlns:p14="http://schemas.microsoft.com/office/powerpoint/2010/main" val="1841455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smtClean="0">
                <a:latin typeface="Corbel" pitchFamily="34" charset="0"/>
              </a:rPr>
              <a:t>Human </a:t>
            </a:r>
            <a:r>
              <a:rPr lang="en-US" dirty="0" smtClean="0">
                <a:latin typeface="Corbel" pitchFamily="34" charset="0"/>
              </a:rPr>
              <a:t>Degradation!</a:t>
            </a:r>
            <a:endParaRPr lang="en-US" dirty="0" smtClean="0">
              <a:latin typeface="Corbel" pitchFamily="34" charset="0"/>
            </a:endParaRPr>
          </a:p>
        </p:txBody>
      </p:sp>
      <p:sp>
        <p:nvSpPr>
          <p:cNvPr id="3" name="Content Placeholder 2"/>
          <p:cNvSpPr>
            <a:spLocks noGrp="1"/>
          </p:cNvSpPr>
          <p:nvPr>
            <p:ph sz="half" idx="1"/>
          </p:nvPr>
        </p:nvSpPr>
        <p:spPr/>
        <p:txBody>
          <a:bodyPr/>
          <a:lstStyle/>
          <a:p>
            <a:r>
              <a:rPr lang="en-US" smtClean="0">
                <a:latin typeface="Corbel" pitchFamily="34" charset="0"/>
              </a:rPr>
              <a:t>Human activities </a:t>
            </a:r>
            <a:r>
              <a:rPr lang="en-US" b="1" smtClean="0">
                <a:solidFill>
                  <a:srgbClr val="CC0000"/>
                </a:solidFill>
                <a:latin typeface="Corbel" pitchFamily="34" charset="0"/>
              </a:rPr>
              <a:t>degrade</a:t>
            </a:r>
            <a:r>
              <a:rPr lang="en-US" smtClean="0">
                <a:latin typeface="Corbel" pitchFamily="34" charset="0"/>
              </a:rPr>
              <a:t> natural capital</a:t>
            </a:r>
          </a:p>
          <a:p>
            <a:pPr>
              <a:buFont typeface="Wingdings" pitchFamily="2" charset="2"/>
              <a:buNone/>
            </a:pPr>
            <a:endParaRPr lang="en-US" smtClean="0">
              <a:latin typeface="Corbel" pitchFamily="34" charset="0"/>
            </a:endParaRPr>
          </a:p>
          <a:p>
            <a:r>
              <a:rPr lang="en-US" smtClean="0">
                <a:latin typeface="Corbel" pitchFamily="34" charset="0"/>
              </a:rPr>
              <a:t>Using normally renewable resources faster than nature can renew them</a:t>
            </a:r>
          </a:p>
          <a:p>
            <a:pPr lvl="1"/>
            <a:r>
              <a:rPr lang="en-US" smtClean="0">
                <a:latin typeface="Corbel" pitchFamily="34" charset="0"/>
              </a:rPr>
              <a:t>Forestry</a:t>
            </a:r>
          </a:p>
          <a:p>
            <a:pPr lvl="1"/>
            <a:r>
              <a:rPr lang="en-US" smtClean="0">
                <a:latin typeface="Corbel" pitchFamily="34" charset="0"/>
              </a:rPr>
              <a:t>Fishing</a:t>
            </a:r>
          </a:p>
        </p:txBody>
      </p:sp>
      <p:pic>
        <p:nvPicPr>
          <p:cNvPr id="39939" name="Picture 2" descr="http://marinebio.org/i/bycatch.jpg"/>
          <p:cNvPicPr>
            <a:picLocks noGrp="1" noChangeAspect="1" noChangeArrowheads="1"/>
          </p:cNvPicPr>
          <p:nvPr>
            <p:ph sz="half" idx="2"/>
          </p:nvPr>
        </p:nvPicPr>
        <p:blipFill>
          <a:blip r:embed="rId3"/>
          <a:srcRect/>
          <a:stretch>
            <a:fillRect/>
          </a:stretch>
        </p:blipFill>
        <p:spPr>
          <a:xfrm>
            <a:off x="4648200" y="2709863"/>
            <a:ext cx="4038600" cy="2657475"/>
          </a:xfrm>
        </p:spPr>
      </p:pic>
    </p:spTree>
    <p:extLst>
      <p:ext uri="{BB962C8B-B14F-4D97-AF65-F5344CB8AC3E}">
        <p14:creationId xmlns:p14="http://schemas.microsoft.com/office/powerpoint/2010/main" val="1294425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pPr eaLnBrk="1" hangingPunct="1"/>
            <a:r>
              <a:rPr lang="en-US" smtClean="0">
                <a:latin typeface="Corbel" pitchFamily="34" charset="0"/>
              </a:rPr>
              <a:t>Different Views about Environmental Problems and Their Solutions</a:t>
            </a:r>
          </a:p>
        </p:txBody>
      </p:sp>
      <p:sp>
        <p:nvSpPr>
          <p:cNvPr id="95235" name="Rectangle 3"/>
          <p:cNvSpPr>
            <a:spLocks noGrp="1" noChangeArrowheads="1"/>
          </p:cNvSpPr>
          <p:nvPr>
            <p:ph sz="half" idx="4294967295"/>
          </p:nvPr>
        </p:nvSpPr>
        <p:spPr>
          <a:xfrm>
            <a:off x="457200" y="1447800"/>
            <a:ext cx="4038600" cy="5181600"/>
          </a:xfrm>
        </p:spPr>
        <p:txBody>
          <a:bodyPr/>
          <a:lstStyle/>
          <a:p>
            <a:pPr eaLnBrk="1" hangingPunct="1"/>
            <a:r>
              <a:rPr lang="en-US" smtClean="0">
                <a:latin typeface="Corbel" pitchFamily="34" charset="0"/>
              </a:rPr>
              <a:t>Environmental Worldview including environmental ethics</a:t>
            </a:r>
          </a:p>
          <a:p>
            <a:pPr lvl="1" eaLnBrk="1" hangingPunct="1"/>
            <a:r>
              <a:rPr lang="en-US" sz="2400" b="1" smtClean="0">
                <a:solidFill>
                  <a:srgbClr val="1F881A"/>
                </a:solidFill>
                <a:latin typeface="Corbel" pitchFamily="34" charset="0"/>
              </a:rPr>
              <a:t>Planetary management worldview</a:t>
            </a:r>
          </a:p>
          <a:p>
            <a:pPr lvl="1" eaLnBrk="1" hangingPunct="1"/>
            <a:r>
              <a:rPr lang="en-US" sz="2400" b="1" smtClean="0">
                <a:solidFill>
                  <a:srgbClr val="1F881A"/>
                </a:solidFill>
                <a:latin typeface="Corbel" pitchFamily="34" charset="0"/>
              </a:rPr>
              <a:t>Stewardship worldview</a:t>
            </a:r>
          </a:p>
          <a:p>
            <a:pPr lvl="1" eaLnBrk="1" hangingPunct="1"/>
            <a:r>
              <a:rPr lang="en-US" sz="2400" b="1" smtClean="0">
                <a:solidFill>
                  <a:srgbClr val="1F881A"/>
                </a:solidFill>
                <a:latin typeface="Corbel" pitchFamily="34" charset="0"/>
              </a:rPr>
              <a:t>Environmental wisdom worldview  </a:t>
            </a:r>
            <a:endParaRPr lang="en-US" sz="2400" smtClean="0">
              <a:latin typeface="Corbel" pitchFamily="34" charset="0"/>
            </a:endParaRPr>
          </a:p>
          <a:p>
            <a:pPr lvl="1" eaLnBrk="1" hangingPunct="1"/>
            <a:endParaRPr lang="en-US" sz="2400" smtClean="0">
              <a:latin typeface="Corbel" pitchFamily="34" charset="0"/>
            </a:endParaRPr>
          </a:p>
          <a:p>
            <a:pPr eaLnBrk="1" hangingPunct="1"/>
            <a:endParaRPr lang="en-US" i="1" smtClean="0">
              <a:latin typeface="Corbel" pitchFamily="34" charset="0"/>
            </a:endParaRPr>
          </a:p>
        </p:txBody>
      </p:sp>
      <p:pic>
        <p:nvPicPr>
          <p:cNvPr id="95236" name="Picture 2" descr="C:\Documents and Settings\Tiffany\Local Settings\Temporary Internet Files\Content.IE5\BNPFIR7A\MC900055663[1].wmf"/>
          <p:cNvPicPr>
            <a:picLocks noGrp="1" noChangeAspect="1" noChangeArrowheads="1"/>
          </p:cNvPicPr>
          <p:nvPr>
            <p:ph sz="half" idx="4294967295"/>
          </p:nvPr>
        </p:nvPicPr>
        <p:blipFill>
          <a:blip r:embed="rId3"/>
          <a:srcRect/>
          <a:stretch>
            <a:fillRect/>
          </a:stretch>
        </p:blipFill>
        <p:spPr>
          <a:xfrm>
            <a:off x="4832350" y="2320925"/>
            <a:ext cx="3670300" cy="3435350"/>
          </a:xfrm>
        </p:spPr>
      </p:pic>
    </p:spTree>
    <p:extLst>
      <p:ext uri="{BB962C8B-B14F-4D97-AF65-F5344CB8AC3E}">
        <p14:creationId xmlns:p14="http://schemas.microsoft.com/office/powerpoint/2010/main" val="9503059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248400"/>
            <a:ext cx="2895600" cy="457200"/>
          </a:xfrm>
          <a:prstGeom prst="rect">
            <a:avLst/>
          </a:prstGeom>
        </p:spPr>
        <p:txBody>
          <a:bodyPr/>
          <a:lstStyle/>
          <a:p>
            <a:r>
              <a:rPr lang="en-US" smtClean="0"/>
              <a:t>Dr. Walaa Wageh Diab</a:t>
            </a:r>
            <a:endParaRPr lang="en-US"/>
          </a:p>
        </p:txBody>
      </p:sp>
      <p:sp>
        <p:nvSpPr>
          <p:cNvPr id="2" name="Rectangle 1"/>
          <p:cNvSpPr/>
          <p:nvPr/>
        </p:nvSpPr>
        <p:spPr>
          <a:xfrm>
            <a:off x="118533" y="1196401"/>
            <a:ext cx="9025467" cy="5509199"/>
          </a:xfrm>
          <a:prstGeom prst="rect">
            <a:avLst/>
          </a:prstGeom>
        </p:spPr>
        <p:txBody>
          <a:bodyPr wrap="square">
            <a:spAutoFit/>
          </a:bodyPr>
          <a:lstStyle/>
          <a:p>
            <a:pPr marL="342900" indent="-342900" algn="just">
              <a:lnSpc>
                <a:spcPct val="150000"/>
              </a:lnSpc>
              <a:spcBef>
                <a:spcPts val="600"/>
              </a:spcBef>
              <a:spcAft>
                <a:spcPts val="600"/>
              </a:spcAft>
              <a:buFont typeface="Wingdings" charset="2"/>
              <a:buChar char="ü"/>
            </a:pPr>
            <a:r>
              <a:rPr lang="en-US" sz="2400" b="1" dirty="0" smtClean="0">
                <a:solidFill>
                  <a:srgbClr val="000090"/>
                </a:solidFill>
              </a:rPr>
              <a:t>We </a:t>
            </a:r>
            <a:r>
              <a:rPr lang="en-US" sz="2400" b="1" dirty="0">
                <a:solidFill>
                  <a:srgbClr val="000090"/>
                </a:solidFill>
              </a:rPr>
              <a:t>derive most of our energy from the sun. We have also sent spaceships well beyond the boundaries of our atmosphere. Nonetheless, for material inputs and outputs (not including energy), this system can be treated as a closed system because the amount of exports (such as abandoned space vehicles) and imports (e.g., moon rocks) are negligible.</a:t>
            </a:r>
          </a:p>
          <a:p>
            <a:pPr marL="342900" indent="-342900" algn="just">
              <a:lnSpc>
                <a:spcPct val="150000"/>
              </a:lnSpc>
              <a:spcBef>
                <a:spcPts val="600"/>
              </a:spcBef>
              <a:spcAft>
                <a:spcPts val="600"/>
              </a:spcAft>
              <a:buFont typeface="Wingdings" charset="2"/>
              <a:buChar char="ü"/>
            </a:pPr>
            <a:endParaRPr lang="en-US" sz="2400" b="1" dirty="0">
              <a:solidFill>
                <a:srgbClr val="000090"/>
              </a:solidFill>
            </a:endParaRPr>
          </a:p>
          <a:p>
            <a:pPr marL="342900" indent="-342900" algn="just">
              <a:lnSpc>
                <a:spcPct val="150000"/>
              </a:lnSpc>
              <a:spcBef>
                <a:spcPts val="600"/>
              </a:spcBef>
              <a:spcAft>
                <a:spcPts val="600"/>
              </a:spcAft>
              <a:buFont typeface="Wingdings" charset="2"/>
              <a:buChar char="ü"/>
            </a:pPr>
            <a:endParaRPr lang="en-US" sz="2400" b="1" dirty="0">
              <a:solidFill>
                <a:srgbClr val="000090"/>
              </a:solidFill>
            </a:endParaRPr>
          </a:p>
          <a:p>
            <a:pPr algn="just">
              <a:lnSpc>
                <a:spcPct val="150000"/>
              </a:lnSpc>
              <a:spcBef>
                <a:spcPts val="600"/>
              </a:spcBef>
              <a:spcAft>
                <a:spcPts val="600"/>
              </a:spcAft>
            </a:pPr>
            <a:endParaRPr lang="en-US" sz="2400" b="1" dirty="0">
              <a:solidFill>
                <a:srgbClr val="000090"/>
              </a:solidFill>
            </a:endParaRPr>
          </a:p>
        </p:txBody>
      </p:sp>
    </p:spTree>
    <p:extLst>
      <p:ext uri="{BB962C8B-B14F-4D97-AF65-F5344CB8AC3E}">
        <p14:creationId xmlns:p14="http://schemas.microsoft.com/office/powerpoint/2010/main" val="40123356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sp>
        <p:nvSpPr>
          <p:cNvPr id="2" name="Rectangle 1"/>
          <p:cNvSpPr/>
          <p:nvPr/>
        </p:nvSpPr>
        <p:spPr>
          <a:xfrm>
            <a:off x="0" y="100338"/>
            <a:ext cx="9025467" cy="4647426"/>
          </a:xfrm>
          <a:prstGeom prst="rect">
            <a:avLst/>
          </a:prstGeom>
        </p:spPr>
        <p:txBody>
          <a:bodyPr wrap="square">
            <a:spAutoFit/>
          </a:bodyPr>
          <a:lstStyle/>
          <a:p>
            <a:pPr marL="342900" indent="-342900" algn="just">
              <a:lnSpc>
                <a:spcPct val="150000"/>
              </a:lnSpc>
              <a:spcBef>
                <a:spcPts val="600"/>
              </a:spcBef>
              <a:spcAft>
                <a:spcPts val="600"/>
              </a:spcAft>
              <a:buFont typeface="Wingdings" charset="2"/>
              <a:buChar char="ü"/>
            </a:pPr>
            <a:r>
              <a:rPr lang="en-US" sz="2400" b="1" dirty="0">
                <a:solidFill>
                  <a:srgbClr val="000090"/>
                </a:solidFill>
              </a:rPr>
              <a:t>We can then establish criteria for judging the desirability of the outcomes of this relationship. These criteria provide a basis for identifying the nature and severity of environmental problems, and a foundation for designing effective policies to deal with them</a:t>
            </a:r>
            <a:r>
              <a:rPr lang="en-US" sz="2400" b="1" dirty="0" smtClean="0">
                <a:solidFill>
                  <a:srgbClr val="000090"/>
                </a:solidFill>
              </a:rPr>
              <a:t>.</a:t>
            </a:r>
          </a:p>
          <a:p>
            <a:pPr marL="342900" indent="-342900" algn="just">
              <a:lnSpc>
                <a:spcPct val="150000"/>
              </a:lnSpc>
              <a:spcBef>
                <a:spcPts val="600"/>
              </a:spcBef>
              <a:spcAft>
                <a:spcPts val="600"/>
              </a:spcAft>
              <a:buFont typeface="Wingdings" charset="2"/>
              <a:buChar char="ü"/>
            </a:pPr>
            <a:r>
              <a:rPr lang="en-US" sz="2400" b="1" dirty="0">
                <a:solidFill>
                  <a:srgbClr val="000090"/>
                </a:solidFill>
              </a:rPr>
              <a:t>If the environment is defined broadly enough, the relationship between the environment and the economic system can be considered a closed system</a:t>
            </a:r>
            <a:r>
              <a:rPr lang="en-US" sz="2400" b="1" dirty="0" smtClean="0">
                <a:solidFill>
                  <a:srgbClr val="000090"/>
                </a:solidFill>
              </a:rPr>
              <a:t>.</a:t>
            </a:r>
            <a:endParaRPr lang="en-US" sz="2400" b="1" dirty="0">
              <a:solidFill>
                <a:srgbClr val="000090"/>
              </a:solidFill>
            </a:endParaRPr>
          </a:p>
        </p:txBody>
      </p:sp>
    </p:spTree>
    <p:extLst>
      <p:ext uri="{BB962C8B-B14F-4D97-AF65-F5344CB8AC3E}">
        <p14:creationId xmlns:p14="http://schemas.microsoft.com/office/powerpoint/2010/main" val="17802391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sp>
        <p:nvSpPr>
          <p:cNvPr id="2" name="Rectangle 1"/>
          <p:cNvSpPr/>
          <p:nvPr/>
        </p:nvSpPr>
        <p:spPr>
          <a:xfrm>
            <a:off x="0" y="659138"/>
            <a:ext cx="9025467" cy="4401204"/>
          </a:xfrm>
          <a:prstGeom prst="rect">
            <a:avLst/>
          </a:prstGeom>
        </p:spPr>
        <p:txBody>
          <a:bodyPr wrap="square">
            <a:spAutoFit/>
          </a:bodyPr>
          <a:lstStyle/>
          <a:p>
            <a:pPr marL="342900" indent="-342900" algn="just">
              <a:lnSpc>
                <a:spcPct val="150000"/>
              </a:lnSpc>
              <a:spcBef>
                <a:spcPts val="600"/>
              </a:spcBef>
              <a:spcAft>
                <a:spcPts val="600"/>
              </a:spcAft>
              <a:buFont typeface="Wingdings" charset="2"/>
              <a:buChar char="ü"/>
            </a:pPr>
            <a:r>
              <a:rPr lang="en-US" sz="2400" b="1" dirty="0" smtClean="0">
                <a:solidFill>
                  <a:srgbClr val="000090"/>
                </a:solidFill>
              </a:rPr>
              <a:t>A </a:t>
            </a:r>
            <a:r>
              <a:rPr lang="en-US" sz="2400" b="1" dirty="0">
                <a:solidFill>
                  <a:srgbClr val="000090"/>
                </a:solidFill>
              </a:rPr>
              <a:t>closed system is one in which no inputs (energy or matter) are received from outside the system and no outputs are transferred outside the system. </a:t>
            </a:r>
            <a:endParaRPr lang="en-US" sz="2400" b="1" dirty="0" smtClean="0">
              <a:solidFill>
                <a:srgbClr val="000090"/>
              </a:solidFill>
            </a:endParaRPr>
          </a:p>
          <a:p>
            <a:pPr algn="just">
              <a:lnSpc>
                <a:spcPct val="150000"/>
              </a:lnSpc>
              <a:spcBef>
                <a:spcPts val="600"/>
              </a:spcBef>
              <a:spcAft>
                <a:spcPts val="600"/>
              </a:spcAft>
            </a:pPr>
            <a:endParaRPr lang="en-US" sz="2400" b="1" dirty="0" smtClean="0">
              <a:solidFill>
                <a:srgbClr val="000090"/>
              </a:solidFill>
            </a:endParaRPr>
          </a:p>
          <a:p>
            <a:pPr marL="342900" indent="-342900" algn="just">
              <a:lnSpc>
                <a:spcPct val="150000"/>
              </a:lnSpc>
              <a:spcBef>
                <a:spcPts val="600"/>
              </a:spcBef>
              <a:spcAft>
                <a:spcPts val="600"/>
              </a:spcAft>
              <a:buFont typeface="Wingdings" charset="2"/>
              <a:buChar char="ü"/>
            </a:pPr>
            <a:r>
              <a:rPr lang="en-US" sz="2400" b="1" dirty="0" smtClean="0">
                <a:solidFill>
                  <a:srgbClr val="000090"/>
                </a:solidFill>
              </a:rPr>
              <a:t>An </a:t>
            </a:r>
            <a:r>
              <a:rPr lang="en-US" sz="2400" b="1" dirty="0">
                <a:solidFill>
                  <a:srgbClr val="000090"/>
                </a:solidFill>
              </a:rPr>
              <a:t>open system, by contrast, is one in which the system imports or exports matter or energy</a:t>
            </a:r>
            <a:r>
              <a:rPr lang="en-US" sz="2400" b="1" dirty="0" smtClean="0">
                <a:solidFill>
                  <a:srgbClr val="000090"/>
                </a:solidFill>
              </a:rPr>
              <a:t>.</a:t>
            </a:r>
            <a:endParaRPr lang="en-US" sz="2400" b="1" dirty="0" smtClean="0">
              <a:solidFill>
                <a:srgbClr val="000090"/>
              </a:solidFill>
            </a:endParaRPr>
          </a:p>
          <a:p>
            <a:pPr algn="just">
              <a:lnSpc>
                <a:spcPct val="150000"/>
              </a:lnSpc>
              <a:spcBef>
                <a:spcPts val="600"/>
              </a:spcBef>
              <a:spcAft>
                <a:spcPts val="600"/>
              </a:spcAft>
            </a:pPr>
            <a:endParaRPr lang="en-US" sz="2400" b="1" dirty="0">
              <a:solidFill>
                <a:srgbClr val="000090"/>
              </a:solidFill>
            </a:endParaRPr>
          </a:p>
        </p:txBody>
      </p:sp>
    </p:spTree>
    <p:extLst>
      <p:ext uri="{BB962C8B-B14F-4D97-AF65-F5344CB8AC3E}">
        <p14:creationId xmlns:p14="http://schemas.microsoft.com/office/powerpoint/2010/main" val="39362802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sp>
        <p:nvSpPr>
          <p:cNvPr id="2" name="Rectangle 1"/>
          <p:cNvSpPr/>
          <p:nvPr/>
        </p:nvSpPr>
        <p:spPr>
          <a:xfrm>
            <a:off x="0" y="100338"/>
            <a:ext cx="9025467" cy="2431435"/>
          </a:xfrm>
          <a:prstGeom prst="rect">
            <a:avLst/>
          </a:prstGeom>
        </p:spPr>
        <p:txBody>
          <a:bodyPr wrap="square">
            <a:spAutoFit/>
          </a:bodyPr>
          <a:lstStyle/>
          <a:p>
            <a:pPr marL="342900" indent="-342900" algn="just">
              <a:lnSpc>
                <a:spcPct val="150000"/>
              </a:lnSpc>
              <a:spcBef>
                <a:spcPts val="600"/>
              </a:spcBef>
              <a:spcAft>
                <a:spcPts val="600"/>
              </a:spcAft>
              <a:buFont typeface="Wingdings" charset="2"/>
              <a:buChar char="ü"/>
            </a:pPr>
            <a:r>
              <a:rPr lang="en-US" sz="2400" b="1" dirty="0" smtClean="0">
                <a:solidFill>
                  <a:srgbClr val="000090"/>
                </a:solidFill>
              </a:rPr>
              <a:t>If </a:t>
            </a:r>
            <a:r>
              <a:rPr lang="en-US" sz="2400" b="1" dirty="0">
                <a:solidFill>
                  <a:srgbClr val="000090"/>
                </a:solidFill>
              </a:rPr>
              <a:t>we restrict our conception of the relationship in Figure 2.1 to our planet and the atmosphere around it, then clearly we do not have a closed system</a:t>
            </a:r>
            <a:r>
              <a:rPr lang="en-US" sz="2400" b="1" dirty="0" smtClean="0">
                <a:solidFill>
                  <a:srgbClr val="000090"/>
                </a:solidFill>
              </a:rPr>
              <a:t>.</a:t>
            </a:r>
            <a:endParaRPr lang="en-US" sz="2400" b="1" dirty="0">
              <a:solidFill>
                <a:srgbClr val="000090"/>
              </a:solidFill>
            </a:endParaRPr>
          </a:p>
          <a:p>
            <a:pPr algn="just">
              <a:lnSpc>
                <a:spcPct val="150000"/>
              </a:lnSpc>
              <a:spcBef>
                <a:spcPts val="600"/>
              </a:spcBef>
              <a:spcAft>
                <a:spcPts val="600"/>
              </a:spcAft>
            </a:pPr>
            <a:endParaRPr lang="en-US" sz="2400" b="1" dirty="0">
              <a:solidFill>
                <a:srgbClr val="000090"/>
              </a:solidFill>
            </a:endParaRPr>
          </a:p>
        </p:txBody>
      </p:sp>
      <p:pic>
        <p:nvPicPr>
          <p:cNvPr id="3" name="Picture 2"/>
          <p:cNvPicPr>
            <a:picLocks noChangeAspect="1"/>
          </p:cNvPicPr>
          <p:nvPr/>
        </p:nvPicPr>
        <p:blipFill>
          <a:blip r:embed="rId2"/>
          <a:stretch>
            <a:fillRect/>
          </a:stretch>
        </p:blipFill>
        <p:spPr>
          <a:xfrm>
            <a:off x="3403599" y="1806430"/>
            <a:ext cx="5621867" cy="4441969"/>
          </a:xfrm>
          <a:prstGeom prst="rect">
            <a:avLst/>
          </a:prstGeom>
        </p:spPr>
      </p:pic>
    </p:spTree>
    <p:extLst>
      <p:ext uri="{BB962C8B-B14F-4D97-AF65-F5344CB8AC3E}">
        <p14:creationId xmlns:p14="http://schemas.microsoft.com/office/powerpoint/2010/main" val="5019241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sp>
        <p:nvSpPr>
          <p:cNvPr id="2" name="Rectangle 1"/>
          <p:cNvSpPr/>
          <p:nvPr/>
        </p:nvSpPr>
        <p:spPr>
          <a:xfrm>
            <a:off x="0" y="1108532"/>
            <a:ext cx="9025467" cy="5139868"/>
          </a:xfrm>
          <a:prstGeom prst="rect">
            <a:avLst/>
          </a:prstGeom>
        </p:spPr>
        <p:txBody>
          <a:bodyPr wrap="square">
            <a:spAutoFit/>
          </a:bodyPr>
          <a:lstStyle/>
          <a:p>
            <a:pPr marL="342900" indent="-342900" algn="ctr">
              <a:lnSpc>
                <a:spcPct val="150000"/>
              </a:lnSpc>
              <a:spcBef>
                <a:spcPts val="600"/>
              </a:spcBef>
              <a:spcAft>
                <a:spcPts val="600"/>
              </a:spcAft>
              <a:buFont typeface="Wingdings" charset="2"/>
              <a:buChar char="ü"/>
            </a:pPr>
            <a:r>
              <a:rPr lang="en-US" sz="3200" b="1" dirty="0">
                <a:solidFill>
                  <a:srgbClr val="000090"/>
                </a:solidFill>
              </a:rPr>
              <a:t>Whether the system remains closed depends on the degree to which space exploration opens up the rest of our solar system as a source of raw materials.</a:t>
            </a:r>
          </a:p>
          <a:p>
            <a:pPr algn="just">
              <a:lnSpc>
                <a:spcPct val="150000"/>
              </a:lnSpc>
              <a:spcBef>
                <a:spcPts val="600"/>
              </a:spcBef>
              <a:spcAft>
                <a:spcPts val="600"/>
              </a:spcAft>
            </a:pPr>
            <a:endParaRPr lang="en-US" sz="2400" b="1" dirty="0">
              <a:solidFill>
                <a:srgbClr val="000090"/>
              </a:solidFill>
            </a:endParaRPr>
          </a:p>
          <a:p>
            <a:pPr marL="342900" indent="-342900" algn="just">
              <a:lnSpc>
                <a:spcPct val="150000"/>
              </a:lnSpc>
              <a:spcBef>
                <a:spcPts val="600"/>
              </a:spcBef>
              <a:spcAft>
                <a:spcPts val="600"/>
              </a:spcAft>
              <a:buFont typeface="Wingdings" charset="2"/>
              <a:buChar char="ü"/>
            </a:pPr>
            <a:endParaRPr lang="en-US" sz="2400" b="1" dirty="0">
              <a:solidFill>
                <a:srgbClr val="000090"/>
              </a:solidFill>
            </a:endParaRPr>
          </a:p>
          <a:p>
            <a:pPr algn="just">
              <a:lnSpc>
                <a:spcPct val="150000"/>
              </a:lnSpc>
              <a:spcBef>
                <a:spcPts val="600"/>
              </a:spcBef>
              <a:spcAft>
                <a:spcPts val="600"/>
              </a:spcAft>
            </a:pPr>
            <a:endParaRPr lang="en-US" sz="2400" b="1" dirty="0">
              <a:solidFill>
                <a:srgbClr val="000090"/>
              </a:solidFill>
            </a:endParaRPr>
          </a:p>
        </p:txBody>
      </p:sp>
    </p:spTree>
    <p:extLst>
      <p:ext uri="{BB962C8B-B14F-4D97-AF65-F5344CB8AC3E}">
        <p14:creationId xmlns:p14="http://schemas.microsoft.com/office/powerpoint/2010/main" val="18888797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804" y="381373"/>
            <a:ext cx="2579435" cy="1113595"/>
          </a:xfrm>
        </p:spPr>
        <p:txBody>
          <a:bodyPr>
            <a:noAutofit/>
          </a:bodyPr>
          <a:lstStyle/>
          <a:p>
            <a:r>
              <a:rPr lang="en-US" sz="3200" b="1" baseline="-25000" dirty="0" smtClean="0"/>
              <a:t/>
            </a:r>
            <a:br>
              <a:rPr lang="en-US" sz="3200" b="1" baseline="-25000" dirty="0" smtClean="0"/>
            </a:br>
            <a:r>
              <a:rPr lang="en-US" sz="3200" b="1" baseline="-25000" dirty="0" smtClean="0"/>
              <a:t/>
            </a:r>
            <a:br>
              <a:rPr lang="en-US" sz="3200" b="1" baseline="-25000" dirty="0" smtClean="0"/>
            </a:br>
            <a:r>
              <a:rPr lang="en-US" sz="3200" b="1" baseline="-25000" dirty="0" smtClean="0"/>
              <a:t/>
            </a:r>
            <a:br>
              <a:rPr lang="en-US" sz="3200" b="1" baseline="-25000" dirty="0" smtClean="0"/>
            </a:br>
            <a:r>
              <a:rPr lang="en-US" sz="2000" b="1" baseline="-25000" dirty="0" smtClean="0"/>
              <a:t>Resources and Environmental Economics </a:t>
            </a:r>
            <a:r>
              <a:rPr lang="en-US" sz="2000" b="1" dirty="0" smtClean="0"/>
              <a:t/>
            </a:r>
            <a:br>
              <a:rPr lang="en-US" sz="2000" b="1" dirty="0" smtClean="0"/>
            </a:br>
            <a:r>
              <a:rPr lang="en-US" sz="2000" b="1" baseline="-25000" dirty="0" smtClean="0"/>
              <a:t>First Term 2019/2020</a:t>
            </a:r>
            <a:br>
              <a:rPr lang="en-US" sz="2000" b="1" baseline="-25000" dirty="0" smtClean="0"/>
            </a:br>
            <a:r>
              <a:rPr lang="en-US" sz="1800" b="1" baseline="-25000" dirty="0" smtClean="0"/>
              <a:t>COURSE SYLLABUS</a:t>
            </a:r>
            <a:r>
              <a:rPr lang="en-US" sz="1800" b="1" dirty="0" smtClean="0"/>
              <a:t/>
            </a:r>
            <a:br>
              <a:rPr lang="en-US" sz="1800" b="1" dirty="0" smtClean="0"/>
            </a:br>
            <a:r>
              <a:rPr lang="en-US" sz="2800" b="1" dirty="0" smtClean="0"/>
              <a:t/>
            </a:r>
            <a:br>
              <a:rPr lang="en-US" sz="2800" b="1" dirty="0" smtClean="0"/>
            </a:br>
            <a:r>
              <a:rPr lang="en-US" sz="3200" b="1" dirty="0" smtClean="0"/>
              <a:t/>
            </a:r>
            <a:br>
              <a:rPr lang="en-US" sz="3200" b="1" dirty="0" smtClean="0"/>
            </a:br>
            <a:r>
              <a:rPr lang="en-US" sz="3200" b="1" dirty="0" smtClean="0"/>
              <a:t> </a:t>
            </a:r>
            <a:endParaRPr lang="en-US" sz="3200" b="1" dirty="0"/>
          </a:p>
        </p:txBody>
      </p:sp>
      <p:sp>
        <p:nvSpPr>
          <p:cNvPr id="3" name="Subtitle 2"/>
          <p:cNvSpPr>
            <a:spLocks noGrp="1"/>
          </p:cNvSpPr>
          <p:nvPr>
            <p:ph type="subTitle" idx="1"/>
          </p:nvPr>
        </p:nvSpPr>
        <p:spPr>
          <a:xfrm>
            <a:off x="1298017" y="1858224"/>
            <a:ext cx="6400800" cy="3586283"/>
          </a:xfrm>
        </p:spPr>
        <p:txBody>
          <a:bodyPr>
            <a:noAutofit/>
          </a:bodyPr>
          <a:lstStyle/>
          <a:p>
            <a:endParaRPr lang="en-US" sz="2000" b="1" dirty="0" smtClean="0">
              <a:solidFill>
                <a:srgbClr val="000090"/>
              </a:solidFill>
              <a:latin typeface="Times New Roman" charset="0"/>
            </a:endParaRPr>
          </a:p>
          <a:p>
            <a:endParaRPr lang="en-US" sz="2000" b="1" dirty="0">
              <a:solidFill>
                <a:srgbClr val="000090"/>
              </a:solidFill>
              <a:latin typeface="Times New Roman" charset="0"/>
            </a:endParaRPr>
          </a:p>
          <a:p>
            <a:endParaRPr lang="en-US" sz="2000" b="1" dirty="0" smtClean="0">
              <a:solidFill>
                <a:srgbClr val="000090"/>
              </a:solidFill>
              <a:latin typeface="Times New Roman" charset="0"/>
            </a:endParaRPr>
          </a:p>
          <a:p>
            <a:endParaRPr lang="en-US" sz="2000" b="1" dirty="0">
              <a:solidFill>
                <a:srgbClr val="000090"/>
              </a:solidFill>
              <a:latin typeface="Times New Roman" charset="0"/>
            </a:endParaRPr>
          </a:p>
          <a:p>
            <a:endParaRPr lang="en-US" sz="2000" b="1" dirty="0" smtClean="0">
              <a:solidFill>
                <a:srgbClr val="000090"/>
              </a:solidFill>
              <a:latin typeface="Times New Roman" charset="0"/>
            </a:endParaRPr>
          </a:p>
          <a:p>
            <a:endParaRPr lang="en-US" sz="2000" b="1" dirty="0" smtClean="0">
              <a:solidFill>
                <a:srgbClr val="000090"/>
              </a:solidFill>
              <a:latin typeface="Times New Roman" charset="0"/>
            </a:endParaRPr>
          </a:p>
          <a:p>
            <a:endParaRPr lang="en-US" sz="2000" b="1" dirty="0">
              <a:solidFill>
                <a:srgbClr val="000090"/>
              </a:solidFill>
              <a:latin typeface="Times New Roman" charset="0"/>
            </a:endParaRPr>
          </a:p>
          <a:p>
            <a:endParaRPr lang="en-US" sz="2000" b="1" dirty="0" smtClean="0">
              <a:solidFill>
                <a:srgbClr val="000090"/>
              </a:solidFill>
              <a:latin typeface="Times New Roman" charset="0"/>
            </a:endParaRPr>
          </a:p>
          <a:p>
            <a:r>
              <a:rPr lang="en-US" sz="1800" b="1" dirty="0" smtClean="0">
                <a:solidFill>
                  <a:srgbClr val="000090"/>
                </a:solidFill>
                <a:latin typeface="Times New Roman" charset="0"/>
              </a:rPr>
              <a:t>PowerPoint Slides </a:t>
            </a:r>
          </a:p>
          <a:p>
            <a:r>
              <a:rPr lang="en-US" sz="1200" b="1" dirty="0" smtClean="0">
                <a:solidFill>
                  <a:srgbClr val="660066"/>
                </a:solidFill>
                <a:latin typeface="Times New Roman" charset="0"/>
              </a:rPr>
              <a:t>prepared by</a:t>
            </a:r>
          </a:p>
          <a:p>
            <a:r>
              <a:rPr lang="en-US" sz="1800" b="1" dirty="0" smtClean="0">
                <a:solidFill>
                  <a:srgbClr val="000090"/>
                </a:solidFill>
                <a:latin typeface="Times New Roman" charset="0"/>
              </a:rPr>
              <a:t>Dr. Walaa W. Diab</a:t>
            </a:r>
          </a:p>
          <a:p>
            <a:r>
              <a:rPr lang="en-US" sz="1400" b="1" dirty="0" smtClean="0">
                <a:solidFill>
                  <a:srgbClr val="000090"/>
                </a:solidFill>
                <a:latin typeface="Times New Roman" charset="0"/>
              </a:rPr>
              <a:t>FCOM-BU</a:t>
            </a:r>
          </a:p>
          <a:p>
            <a:endParaRPr lang="en-US" sz="1400" dirty="0"/>
          </a:p>
        </p:txBody>
      </p:sp>
      <p:pic>
        <p:nvPicPr>
          <p:cNvPr id="6" name="Picture 5"/>
          <p:cNvPicPr>
            <a:picLocks noChangeAspect="1"/>
          </p:cNvPicPr>
          <p:nvPr/>
        </p:nvPicPr>
        <p:blipFill>
          <a:blip r:embed="rId2"/>
          <a:stretch>
            <a:fillRect/>
          </a:stretch>
        </p:blipFill>
        <p:spPr>
          <a:xfrm>
            <a:off x="7112879" y="4974406"/>
            <a:ext cx="1683880" cy="1529229"/>
          </a:xfrm>
          <a:prstGeom prst="rect">
            <a:avLst/>
          </a:prstGeom>
        </p:spPr>
      </p:pic>
      <p:pic>
        <p:nvPicPr>
          <p:cNvPr id="7" name="Picture 6"/>
          <p:cNvPicPr>
            <a:picLocks noChangeAspect="1"/>
          </p:cNvPicPr>
          <p:nvPr/>
        </p:nvPicPr>
        <p:blipFill>
          <a:blip r:embed="rId3"/>
          <a:stretch>
            <a:fillRect/>
          </a:stretch>
        </p:blipFill>
        <p:spPr>
          <a:xfrm>
            <a:off x="522726" y="4868568"/>
            <a:ext cx="1474734" cy="1635067"/>
          </a:xfrm>
          <a:prstGeom prst="rect">
            <a:avLst/>
          </a:prstGeom>
        </p:spPr>
      </p:pic>
      <p:pic>
        <p:nvPicPr>
          <p:cNvPr id="8" name="Picture 7"/>
          <p:cNvPicPr>
            <a:picLocks noChangeAspect="1"/>
          </p:cNvPicPr>
          <p:nvPr/>
        </p:nvPicPr>
        <p:blipFill>
          <a:blip r:embed="rId4"/>
          <a:stretch>
            <a:fillRect/>
          </a:stretch>
        </p:blipFill>
        <p:spPr>
          <a:xfrm>
            <a:off x="7414198" y="169586"/>
            <a:ext cx="1382561" cy="1484139"/>
          </a:xfrm>
          <a:prstGeom prst="rect">
            <a:avLst/>
          </a:prstGeom>
        </p:spPr>
      </p:pic>
      <p:sp>
        <p:nvSpPr>
          <p:cNvPr id="9" name="Content Placeholder 2"/>
          <p:cNvSpPr txBox="1">
            <a:spLocks/>
          </p:cNvSpPr>
          <p:nvPr/>
        </p:nvSpPr>
        <p:spPr>
          <a:xfrm>
            <a:off x="1547700" y="1858224"/>
            <a:ext cx="6217259" cy="27656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smtClean="0">
                <a:solidFill>
                  <a:srgbClr val="000090"/>
                </a:solidFill>
              </a:rPr>
              <a:t>1- Instructor Contact Info.</a:t>
            </a:r>
          </a:p>
          <a:p>
            <a:r>
              <a:rPr lang="en-US" sz="1600" b="1" dirty="0" smtClean="0">
                <a:solidFill>
                  <a:srgbClr val="000090"/>
                </a:solidFill>
              </a:rPr>
              <a:t>	Name: Dr. Walaa Wageh Diab</a:t>
            </a:r>
          </a:p>
          <a:p>
            <a:r>
              <a:rPr lang="en-US" sz="1600" b="1" dirty="0" smtClean="0">
                <a:solidFill>
                  <a:srgbClr val="000090"/>
                </a:solidFill>
              </a:rPr>
              <a:t>Office Hours: from 8:30 am to 9 am each Wednesday</a:t>
            </a:r>
          </a:p>
          <a:p>
            <a:r>
              <a:rPr lang="en-US" sz="1600" b="1" dirty="0" smtClean="0">
                <a:solidFill>
                  <a:srgbClr val="000090"/>
                </a:solidFill>
              </a:rPr>
              <a:t>Online Office Hours: Each Friday at 1pm to 3 pm</a:t>
            </a:r>
          </a:p>
          <a:p>
            <a:r>
              <a:rPr lang="en-US" sz="1600" b="1" dirty="0" smtClean="0">
                <a:solidFill>
                  <a:srgbClr val="000090"/>
                </a:solidFill>
              </a:rPr>
              <a:t>Class meets Wednesday</a:t>
            </a:r>
          </a:p>
          <a:p>
            <a:r>
              <a:rPr lang="en-US" sz="1600" b="1" dirty="0" smtClean="0">
                <a:solidFill>
                  <a:srgbClr val="000090"/>
                </a:solidFill>
              </a:rPr>
              <a:t>	Email: </a:t>
            </a:r>
            <a:r>
              <a:rPr lang="en-US" sz="1600" b="1" u="sng" dirty="0" smtClean="0">
                <a:solidFill>
                  <a:srgbClr val="000090"/>
                </a:solidFill>
                <a:hlinkClick r:id="rId5"/>
              </a:rPr>
              <a:t>Walaa.dyab@fcom.bu.edu.eg</a:t>
            </a:r>
            <a:endParaRPr lang="en-US" sz="1600" b="1" dirty="0" smtClean="0">
              <a:solidFill>
                <a:srgbClr val="000090"/>
              </a:solidFill>
            </a:endParaRPr>
          </a:p>
          <a:p>
            <a:r>
              <a:rPr lang="en-US" sz="1600" b="1" dirty="0" smtClean="0">
                <a:solidFill>
                  <a:srgbClr val="000090"/>
                </a:solidFill>
              </a:rPr>
              <a:t>Course website: </a:t>
            </a:r>
            <a:br>
              <a:rPr lang="en-US" sz="1600" b="1" dirty="0" smtClean="0">
                <a:solidFill>
                  <a:srgbClr val="000090"/>
                </a:solidFill>
              </a:rPr>
            </a:br>
            <a:r>
              <a:rPr lang="en-US" sz="1600" b="1" dirty="0" smtClean="0">
                <a:solidFill>
                  <a:srgbClr val="000090"/>
                </a:solidFill>
              </a:rPr>
              <a:t>Lecture slides and exercises accessible through My official page:</a:t>
            </a:r>
          </a:p>
          <a:p>
            <a:r>
              <a:rPr lang="en-US" sz="1600" b="1" u="sng" dirty="0" smtClean="0">
                <a:solidFill>
                  <a:srgbClr val="000090"/>
                </a:solidFill>
                <a:hlinkClick r:id="rId6"/>
              </a:rPr>
              <a:t>http://bu.edu.eg/staff/walaadyab4</a:t>
            </a:r>
            <a:endParaRPr lang="en-US" sz="1600" b="1" dirty="0" smtClean="0">
              <a:solidFill>
                <a:srgbClr val="000090"/>
              </a:solidFill>
            </a:endParaRPr>
          </a:p>
          <a:p>
            <a:endParaRPr lang="en-US" sz="1600" b="1" dirty="0">
              <a:solidFill>
                <a:srgbClr val="000090"/>
              </a:solidFill>
            </a:endParaRPr>
          </a:p>
        </p:txBody>
      </p:sp>
      <p:sp>
        <p:nvSpPr>
          <p:cNvPr id="4" name="Footer Placeholder 3"/>
          <p:cNvSpPr>
            <a:spLocks noGrp="1"/>
          </p:cNvSpPr>
          <p:nvPr>
            <p:ph type="ftr" sz="quarter" idx="11"/>
          </p:nvPr>
        </p:nvSpPr>
        <p:spPr/>
        <p:txBody>
          <a:bodyPr/>
          <a:lstStyle/>
          <a:p>
            <a:r>
              <a:rPr lang="en-US" smtClean="0"/>
              <a:t>Dr. Walaa Wageh Diab</a:t>
            </a:r>
            <a:endParaRPr lang="en-US"/>
          </a:p>
        </p:txBody>
      </p:sp>
    </p:spTree>
    <p:extLst>
      <p:ext uri="{BB962C8B-B14F-4D97-AF65-F5344CB8AC3E}">
        <p14:creationId xmlns:p14="http://schemas.microsoft.com/office/powerpoint/2010/main" val="36425973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sp>
        <p:nvSpPr>
          <p:cNvPr id="2" name="Rectangle 1"/>
          <p:cNvSpPr/>
          <p:nvPr/>
        </p:nvSpPr>
        <p:spPr>
          <a:xfrm>
            <a:off x="0" y="100338"/>
            <a:ext cx="9025467" cy="3139321"/>
          </a:xfrm>
          <a:prstGeom prst="rect">
            <a:avLst/>
          </a:prstGeom>
        </p:spPr>
        <p:txBody>
          <a:bodyPr wrap="square">
            <a:spAutoFit/>
          </a:bodyPr>
          <a:lstStyle/>
          <a:p>
            <a:pPr marL="342900" indent="-342900" algn="just">
              <a:lnSpc>
                <a:spcPct val="150000"/>
              </a:lnSpc>
              <a:spcBef>
                <a:spcPts val="600"/>
              </a:spcBef>
              <a:spcAft>
                <a:spcPts val="600"/>
              </a:spcAft>
              <a:buFont typeface="Wingdings" charset="2"/>
              <a:buChar char="ü"/>
            </a:pPr>
            <a:r>
              <a:rPr lang="en-US" sz="2400" b="1" dirty="0">
                <a:solidFill>
                  <a:srgbClr val="000090"/>
                </a:solidFill>
              </a:rPr>
              <a:t>The treatment of our planet as a closed system has an important implication that is summed up in the first law of thermodynamics— energy and matter can neither be created nor destroyed.</a:t>
            </a:r>
          </a:p>
          <a:p>
            <a:pPr marL="342900" indent="-342900" algn="just">
              <a:lnSpc>
                <a:spcPct val="150000"/>
              </a:lnSpc>
              <a:spcBef>
                <a:spcPts val="600"/>
              </a:spcBef>
              <a:spcAft>
                <a:spcPts val="600"/>
              </a:spcAft>
              <a:buFont typeface="Wingdings" charset="2"/>
              <a:buChar char="ü"/>
            </a:pPr>
            <a:endParaRPr lang="en-US" sz="2400" b="1" dirty="0">
              <a:solidFill>
                <a:srgbClr val="000090"/>
              </a:solidFill>
            </a:endParaRPr>
          </a:p>
          <a:p>
            <a:pPr algn="just">
              <a:lnSpc>
                <a:spcPct val="150000"/>
              </a:lnSpc>
              <a:spcBef>
                <a:spcPts val="600"/>
              </a:spcBef>
              <a:spcAft>
                <a:spcPts val="600"/>
              </a:spcAft>
            </a:pPr>
            <a:endParaRPr lang="en-US" sz="2400" b="1" dirty="0">
              <a:solidFill>
                <a:srgbClr val="000090"/>
              </a:solidFill>
            </a:endParaRPr>
          </a:p>
        </p:txBody>
      </p:sp>
    </p:spTree>
    <p:extLst>
      <p:ext uri="{BB962C8B-B14F-4D97-AF65-F5344CB8AC3E}">
        <p14:creationId xmlns:p14="http://schemas.microsoft.com/office/powerpoint/2010/main" val="15686757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4825" y="762000"/>
            <a:ext cx="8461375" cy="4445000"/>
          </a:xfrm>
          <a:prstGeom prst="rect">
            <a:avLst/>
          </a:prstGeom>
        </p:spPr>
      </p:pic>
    </p:spTree>
    <p:extLst>
      <p:ext uri="{BB962C8B-B14F-4D97-AF65-F5344CB8AC3E}">
        <p14:creationId xmlns:p14="http://schemas.microsoft.com/office/powerpoint/2010/main" val="42574966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89891F8-9315-3648-A322-DA7491BA841E}" type="slidenum">
              <a:rPr lang="en-US"/>
              <a:pPr/>
              <a:t>22</a:t>
            </a:fld>
            <a:endParaRPr lang="en-US"/>
          </a:p>
        </p:txBody>
      </p:sp>
      <p:sp>
        <p:nvSpPr>
          <p:cNvPr id="3" name="Rectangle 2"/>
          <p:cNvSpPr/>
          <p:nvPr/>
        </p:nvSpPr>
        <p:spPr>
          <a:xfrm>
            <a:off x="0" y="195245"/>
            <a:ext cx="9025467" cy="2000548"/>
          </a:xfrm>
          <a:prstGeom prst="rect">
            <a:avLst/>
          </a:prstGeom>
        </p:spPr>
        <p:txBody>
          <a:bodyPr wrap="square">
            <a:spAutoFit/>
          </a:bodyPr>
          <a:lstStyle/>
          <a:p>
            <a:pPr algn="just"/>
            <a:r>
              <a:rPr lang="en-US" sz="2800" b="1" u="sng" dirty="0">
                <a:solidFill>
                  <a:srgbClr val="FF6600"/>
                </a:solidFill>
              </a:rPr>
              <a:t>the first law of thermodynamics</a:t>
            </a:r>
            <a:r>
              <a:rPr lang="en-US" sz="2800" b="1" u="sng" dirty="0" smtClean="0">
                <a:solidFill>
                  <a:srgbClr val="FF6600"/>
                </a:solidFill>
              </a:rPr>
              <a:t>—</a:t>
            </a:r>
            <a:endParaRPr lang="en-US" sz="2800" b="1" u="sng" dirty="0">
              <a:solidFill>
                <a:srgbClr val="FF6600"/>
              </a:solidFill>
            </a:endParaRPr>
          </a:p>
          <a:p>
            <a:pPr algn="just"/>
            <a:r>
              <a:rPr lang="en-US" sz="2400" dirty="0"/>
              <a:t>energy and matter can neither be created nor destroyed. The law implies that the mass of materials flowing into the economic system from the environment has either to accumulate in the economic system or return to the environment as waste</a:t>
            </a:r>
            <a:r>
              <a:rPr lang="en-US" sz="2400" dirty="0" smtClean="0"/>
              <a:t>.</a:t>
            </a:r>
            <a:endParaRPr lang="en-US" sz="2400"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4749800" y="2195793"/>
            <a:ext cx="4394200" cy="1854200"/>
          </a:xfrm>
          <a:prstGeom prst="rect">
            <a:avLst/>
          </a:prstGeom>
        </p:spPr>
      </p:pic>
    </p:spTree>
    <p:extLst>
      <p:ext uri="{BB962C8B-B14F-4D97-AF65-F5344CB8AC3E}">
        <p14:creationId xmlns:p14="http://schemas.microsoft.com/office/powerpoint/2010/main" val="3969389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89891F8-9315-3648-A322-DA7491BA841E}" type="slidenum">
              <a:rPr lang="en-US"/>
              <a:pPr/>
              <a:t>23</a:t>
            </a:fld>
            <a:endParaRPr lang="en-US"/>
          </a:p>
        </p:txBody>
      </p:sp>
      <p:sp>
        <p:nvSpPr>
          <p:cNvPr id="3" name="Rectangle 2"/>
          <p:cNvSpPr/>
          <p:nvPr/>
        </p:nvSpPr>
        <p:spPr>
          <a:xfrm>
            <a:off x="0" y="195245"/>
            <a:ext cx="9025467" cy="523220"/>
          </a:xfrm>
          <a:prstGeom prst="rect">
            <a:avLst/>
          </a:prstGeom>
        </p:spPr>
        <p:txBody>
          <a:bodyPr wrap="square">
            <a:spAutoFit/>
          </a:bodyPr>
          <a:lstStyle/>
          <a:p>
            <a:pPr algn="just"/>
            <a:r>
              <a:rPr lang="en-US" sz="2800" b="1" u="sng" dirty="0">
                <a:solidFill>
                  <a:srgbClr val="FF6600"/>
                </a:solidFill>
              </a:rPr>
              <a:t>the first law of thermodynamics</a:t>
            </a:r>
            <a:r>
              <a:rPr lang="en-US" sz="2800" b="1" u="sng" dirty="0" smtClean="0">
                <a:solidFill>
                  <a:srgbClr val="FF6600"/>
                </a:solidFill>
              </a:rPr>
              <a:t>—</a:t>
            </a:r>
            <a:endParaRPr lang="en-US" sz="2800" b="1" u="sng" dirty="0">
              <a:solidFill>
                <a:srgbClr val="FF6600"/>
              </a:solidFil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6649024" y="2997199"/>
            <a:ext cx="2494975" cy="1052793"/>
          </a:xfrm>
          <a:prstGeom prst="rect">
            <a:avLst/>
          </a:prstGeom>
        </p:spPr>
      </p:pic>
      <p:pic>
        <p:nvPicPr>
          <p:cNvPr id="4" name="Picture 3"/>
          <p:cNvPicPr>
            <a:picLocks noChangeAspect="1"/>
          </p:cNvPicPr>
          <p:nvPr/>
        </p:nvPicPr>
        <p:blipFill>
          <a:blip r:embed="rId5"/>
          <a:stretch>
            <a:fillRect/>
          </a:stretch>
        </p:blipFill>
        <p:spPr>
          <a:xfrm>
            <a:off x="355600" y="925791"/>
            <a:ext cx="6197600" cy="1732741"/>
          </a:xfrm>
          <a:prstGeom prst="rect">
            <a:avLst/>
          </a:prstGeom>
        </p:spPr>
      </p:pic>
      <p:pic>
        <p:nvPicPr>
          <p:cNvPr id="7" name="Picture 6"/>
          <p:cNvPicPr>
            <a:picLocks noChangeAspect="1"/>
          </p:cNvPicPr>
          <p:nvPr/>
        </p:nvPicPr>
        <p:blipFill>
          <a:blip r:embed="rId6"/>
          <a:stretch>
            <a:fillRect/>
          </a:stretch>
        </p:blipFill>
        <p:spPr>
          <a:xfrm>
            <a:off x="355599" y="2856192"/>
            <a:ext cx="8669867" cy="3352800"/>
          </a:xfrm>
          <a:prstGeom prst="rect">
            <a:avLst/>
          </a:prstGeom>
        </p:spPr>
      </p:pic>
      <p:pic>
        <p:nvPicPr>
          <p:cNvPr id="8" name="Picture 7"/>
          <p:cNvPicPr>
            <a:picLocks noChangeAspect="1"/>
          </p:cNvPicPr>
          <p:nvPr/>
        </p:nvPicPr>
        <p:blipFill>
          <a:blip r:embed="rId7"/>
          <a:stretch>
            <a:fillRect/>
          </a:stretch>
        </p:blipFill>
        <p:spPr>
          <a:xfrm>
            <a:off x="7501467" y="13615"/>
            <a:ext cx="1524000" cy="1409700"/>
          </a:xfrm>
          <a:prstGeom prst="rect">
            <a:avLst/>
          </a:prstGeom>
          <a:ln>
            <a:noFill/>
          </a:ln>
          <a:effectLst>
            <a:softEdge rad="112500"/>
          </a:effectLst>
        </p:spPr>
      </p:pic>
    </p:spTree>
    <p:extLst>
      <p:ext uri="{BB962C8B-B14F-4D97-AF65-F5344CB8AC3E}">
        <p14:creationId xmlns:p14="http://schemas.microsoft.com/office/powerpoint/2010/main" val="258236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304800"/>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ts val="2400"/>
              </a:lnSpc>
              <a:spcBef>
                <a:spcPct val="50000"/>
              </a:spcBef>
            </a:pPr>
            <a:r>
              <a:rPr lang="en-US" sz="2800" b="1">
                <a:latin typeface="Arial" charset="0"/>
              </a:rPr>
              <a:t>The internal energy </a:t>
            </a:r>
            <a:r>
              <a:rPr lang="en-US" sz="2800" b="1" i="1">
                <a:latin typeface="Arial" charset="0"/>
              </a:rPr>
              <a:t>U</a:t>
            </a:r>
            <a:r>
              <a:rPr lang="en-US" sz="2800" b="1">
                <a:latin typeface="Arial" charset="0"/>
              </a:rPr>
              <a:t> of a system is increased by </a:t>
            </a:r>
            <a:br>
              <a:rPr lang="en-US" sz="2800" b="1">
                <a:latin typeface="Arial" charset="0"/>
              </a:rPr>
            </a:br>
            <a:r>
              <a:rPr lang="en-US" sz="2800" b="1">
                <a:latin typeface="Arial" charset="0"/>
              </a:rPr>
              <a:t>the transfer of either heat or work into the system.</a:t>
            </a:r>
          </a:p>
        </p:txBody>
      </p:sp>
      <p:pic>
        <p:nvPicPr>
          <p:cNvPr id="14339" name="Picture 3" descr="gri76643_1013.jpg                                              0001A943Lachina Server                 B10F5F25:"/>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7200" y="1457325"/>
            <a:ext cx="6400800" cy="34893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340" name="Object 4"/>
          <p:cNvGraphicFramePr>
            <a:graphicFrameLocks noChangeAspect="1"/>
          </p:cNvGraphicFramePr>
          <p:nvPr/>
        </p:nvGraphicFramePr>
        <p:xfrm>
          <a:off x="381000" y="4953000"/>
          <a:ext cx="8305800" cy="1449388"/>
        </p:xfrm>
        <a:graphic>
          <a:graphicData uri="http://schemas.openxmlformats.org/presentationml/2006/ole">
            <mc:AlternateContent xmlns:mc="http://schemas.openxmlformats.org/markup-compatibility/2006">
              <mc:Choice xmlns:v="urn:schemas-microsoft-com:vml" Requires="v">
                <p:oleObj spid="_x0000_s36877" name="Equation" r:id="rId5" imgW="3568700" imgH="622300" progId="Equation.3">
                  <p:embed/>
                </p:oleObj>
              </mc:Choice>
              <mc:Fallback>
                <p:oleObj name="Equation" r:id="rId5" imgW="3568700" imgH="622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953000"/>
                        <a:ext cx="8305800" cy="144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49759079"/>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57200" y="242888"/>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ts val="2400"/>
              </a:lnSpc>
              <a:spcBef>
                <a:spcPct val="50000"/>
              </a:spcBef>
            </a:pPr>
            <a:r>
              <a:rPr lang="en-US" sz="2200" b="1">
                <a:latin typeface="Arial" charset="0"/>
              </a:rPr>
              <a:t>A falling mass turns a paddle in an insulated beaker of </a:t>
            </a:r>
            <a:br>
              <a:rPr lang="en-US" sz="2200" b="1">
                <a:latin typeface="Arial" charset="0"/>
              </a:rPr>
            </a:br>
            <a:r>
              <a:rPr lang="en-US" sz="2200" b="1">
                <a:latin typeface="Arial" charset="0"/>
              </a:rPr>
              <a:t>water in this schematic representation of Joule</a:t>
            </a:r>
            <a:r>
              <a:rPr lang="ja-JP" altLang="en-US" sz="2200" b="1">
                <a:latin typeface="Arial"/>
              </a:rPr>
              <a:t>’</a:t>
            </a:r>
            <a:r>
              <a:rPr lang="en-US" sz="2200" b="1">
                <a:latin typeface="Arial" charset="0"/>
              </a:rPr>
              <a:t>s </a:t>
            </a:r>
            <a:br>
              <a:rPr lang="en-US" sz="2200" b="1">
                <a:latin typeface="Arial" charset="0"/>
              </a:rPr>
            </a:br>
            <a:r>
              <a:rPr lang="en-US" sz="2200" b="1">
                <a:latin typeface="Arial" charset="0"/>
              </a:rPr>
              <a:t>apparatus for measuring the temperature increase </a:t>
            </a:r>
            <a:br>
              <a:rPr lang="en-US" sz="2200" b="1">
                <a:latin typeface="Arial" charset="0"/>
              </a:rPr>
            </a:br>
            <a:r>
              <a:rPr lang="en-US" sz="2200" b="1">
                <a:latin typeface="Arial" charset="0"/>
              </a:rPr>
              <a:t>produced by doing mechanical work on a system.</a:t>
            </a:r>
          </a:p>
        </p:txBody>
      </p:sp>
      <p:pic>
        <p:nvPicPr>
          <p:cNvPr id="26627" name="Picture 3" descr="gri76643_1012.jpg                                              0001A943Lachina Server                 B10F5F2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0" y="1600200"/>
            <a:ext cx="4419600" cy="434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8312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33400" y="228600"/>
            <a:ext cx="4343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ts val="2400"/>
              </a:lnSpc>
              <a:spcBef>
                <a:spcPct val="50000"/>
              </a:spcBef>
            </a:pPr>
            <a:r>
              <a:rPr lang="en-US" sz="2800" b="1">
                <a:latin typeface="Arial" charset="0"/>
              </a:rPr>
              <a:t>Heat released by burning gasoline in the cylinder of an automobile engine causes the piston to </a:t>
            </a:r>
            <a:br>
              <a:rPr lang="en-US" sz="2800" b="1">
                <a:latin typeface="Arial" charset="0"/>
              </a:rPr>
            </a:br>
            <a:r>
              <a:rPr lang="en-US" sz="2800" b="1">
                <a:latin typeface="Arial" charset="0"/>
              </a:rPr>
              <a:t>move, converting some of the heat to work.</a:t>
            </a:r>
          </a:p>
        </p:txBody>
      </p:sp>
      <p:pic>
        <p:nvPicPr>
          <p:cNvPr id="3075" name="Picture 3" descr="gri76643_1102.jpg                                              0001A945Lachina Server                 B10F5F2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715000" y="228600"/>
            <a:ext cx="2444750" cy="607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72611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62000" y="838200"/>
            <a:ext cx="76962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dirty="0">
                <a:solidFill>
                  <a:srgbClr val="FF0000"/>
                </a:solidFill>
              </a:rPr>
              <a:t>What is INTERNAL ENERGY</a:t>
            </a:r>
            <a:r>
              <a:rPr lang="en-US" sz="3600" dirty="0"/>
              <a:t>?</a:t>
            </a:r>
          </a:p>
          <a:p>
            <a:pPr>
              <a:spcBef>
                <a:spcPct val="50000"/>
              </a:spcBef>
            </a:pPr>
            <a:endParaRPr lang="en-US" sz="3600" dirty="0"/>
          </a:p>
          <a:p>
            <a:pPr>
              <a:spcBef>
                <a:spcPct val="50000"/>
              </a:spcBef>
            </a:pPr>
            <a:r>
              <a:rPr lang="en-US" sz="3200" dirty="0"/>
              <a:t>The </a:t>
            </a:r>
            <a:r>
              <a:rPr lang="en-US" sz="3200" u="sng" dirty="0"/>
              <a:t>internal energy</a:t>
            </a:r>
            <a:r>
              <a:rPr lang="en-US" sz="3200" dirty="0"/>
              <a:t> of the system is the sum of the </a:t>
            </a:r>
            <a:r>
              <a:rPr lang="en-US" sz="3200" dirty="0">
                <a:solidFill>
                  <a:srgbClr val="FF0000"/>
                </a:solidFill>
              </a:rPr>
              <a:t>kinetic</a:t>
            </a:r>
            <a:r>
              <a:rPr lang="en-US" sz="3200" dirty="0"/>
              <a:t> and </a:t>
            </a:r>
            <a:r>
              <a:rPr lang="en-US" sz="3200" dirty="0">
                <a:solidFill>
                  <a:srgbClr val="0000FF"/>
                </a:solidFill>
              </a:rPr>
              <a:t>potential</a:t>
            </a:r>
            <a:r>
              <a:rPr lang="en-US" sz="3200" dirty="0"/>
              <a:t> energies of the atoms and molecules making up the system.</a:t>
            </a:r>
            <a:endParaRPr lang="en-US" sz="3600" dirty="0"/>
          </a:p>
        </p:txBody>
      </p:sp>
    </p:spTree>
    <p:extLst>
      <p:ext uri="{BB962C8B-B14F-4D97-AF65-F5344CB8AC3E}">
        <p14:creationId xmlns:p14="http://schemas.microsoft.com/office/powerpoint/2010/main" val="34909084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8600" y="0"/>
            <a:ext cx="8686800"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200" b="1"/>
              <a:t>The First Law of Thermodynamics:</a:t>
            </a:r>
            <a:endParaRPr lang="en-US" sz="3200"/>
          </a:p>
          <a:p>
            <a:pPr>
              <a:spcBef>
                <a:spcPct val="50000"/>
              </a:spcBef>
            </a:pPr>
            <a:r>
              <a:rPr lang="en-US" sz="3200"/>
              <a:t>The increase in the internal energy of a system is equal to the amount of heat added to the system, </a:t>
            </a:r>
            <a:r>
              <a:rPr lang="en-US" sz="3200" b="1" u="sng">
                <a:solidFill>
                  <a:srgbClr val="ED181E"/>
                </a:solidFill>
              </a:rPr>
              <a:t>plus</a:t>
            </a:r>
            <a:r>
              <a:rPr lang="en-US" sz="3200"/>
              <a:t> the amount of work done </a:t>
            </a:r>
            <a:r>
              <a:rPr lang="en-US" sz="3200" b="1" u="sng"/>
              <a:t>on</a:t>
            </a:r>
            <a:r>
              <a:rPr lang="en-US" sz="3200"/>
              <a:t> the system.</a:t>
            </a:r>
          </a:p>
          <a:p>
            <a:pPr>
              <a:spcBef>
                <a:spcPct val="50000"/>
              </a:spcBef>
            </a:pPr>
            <a:endParaRPr lang="en-US" sz="3200"/>
          </a:p>
          <a:p>
            <a:pPr>
              <a:spcBef>
                <a:spcPct val="50000"/>
              </a:spcBef>
            </a:pPr>
            <a:r>
              <a:rPr lang="en-US" sz="3200"/>
              <a:t>The increase in the internal energy of a system is equal to the amount of heat added to the system, </a:t>
            </a:r>
            <a:r>
              <a:rPr lang="en-US" sz="3200" b="1" u="sng">
                <a:solidFill>
                  <a:srgbClr val="ED181E"/>
                </a:solidFill>
              </a:rPr>
              <a:t>minus</a:t>
            </a:r>
            <a:r>
              <a:rPr lang="en-US" sz="3200"/>
              <a:t> the amount of work done </a:t>
            </a:r>
            <a:r>
              <a:rPr lang="en-US" sz="3200" b="1" u="sng"/>
              <a:t>by </a:t>
            </a:r>
            <a:r>
              <a:rPr lang="en-US" sz="3200"/>
              <a:t>the system.</a:t>
            </a:r>
          </a:p>
          <a:p>
            <a:pPr algn="ctr">
              <a:spcBef>
                <a:spcPct val="50000"/>
              </a:spcBef>
            </a:pPr>
            <a:r>
              <a:rPr lang="en-US" sz="3200" b="1">
                <a:latin typeface="Symbol" charset="0"/>
              </a:rPr>
              <a:t></a:t>
            </a:r>
            <a:r>
              <a:rPr lang="en-US" sz="3200" b="1"/>
              <a:t>U = Q - W</a:t>
            </a:r>
          </a:p>
          <a:p>
            <a:pPr>
              <a:spcBef>
                <a:spcPct val="50000"/>
              </a:spcBef>
            </a:pPr>
            <a:r>
              <a:rPr lang="en-US"/>
              <a:t>Q=heat add to system</a:t>
            </a:r>
          </a:p>
          <a:p>
            <a:pPr>
              <a:spcBef>
                <a:spcPct val="50000"/>
              </a:spcBef>
            </a:pPr>
            <a:r>
              <a:rPr lang="en-US"/>
              <a:t>W = work done by system</a:t>
            </a:r>
          </a:p>
        </p:txBody>
      </p:sp>
    </p:spTree>
    <p:extLst>
      <p:ext uri="{BB962C8B-B14F-4D97-AF65-F5344CB8AC3E}">
        <p14:creationId xmlns:p14="http://schemas.microsoft.com/office/powerpoint/2010/main" val="30229786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sp>
        <p:nvSpPr>
          <p:cNvPr id="2" name="Rectangle 1"/>
          <p:cNvSpPr/>
          <p:nvPr/>
        </p:nvSpPr>
        <p:spPr>
          <a:xfrm>
            <a:off x="0" y="100338"/>
            <a:ext cx="9025467" cy="6617195"/>
          </a:xfrm>
          <a:prstGeom prst="rect">
            <a:avLst/>
          </a:prstGeom>
        </p:spPr>
        <p:txBody>
          <a:bodyPr wrap="square">
            <a:spAutoFit/>
          </a:bodyPr>
          <a:lstStyle/>
          <a:p>
            <a:pPr marL="342900" indent="-342900" algn="just">
              <a:lnSpc>
                <a:spcPct val="150000"/>
              </a:lnSpc>
              <a:spcBef>
                <a:spcPts val="600"/>
              </a:spcBef>
              <a:spcAft>
                <a:spcPts val="600"/>
              </a:spcAft>
              <a:buFont typeface="Wingdings" charset="2"/>
              <a:buChar char="ü"/>
            </a:pPr>
            <a:r>
              <a:rPr lang="en-US" sz="2400" b="1" dirty="0">
                <a:solidFill>
                  <a:srgbClr val="000090"/>
                </a:solidFill>
              </a:rPr>
              <a:t>The treatment of our planet as a closed system has an important implication that is summed up in the first law of thermodynamics— energy and matter can neither be created nor destroyed.</a:t>
            </a:r>
          </a:p>
          <a:p>
            <a:pPr marL="342900" indent="-342900" algn="just">
              <a:lnSpc>
                <a:spcPct val="150000"/>
              </a:lnSpc>
              <a:spcBef>
                <a:spcPts val="600"/>
              </a:spcBef>
              <a:spcAft>
                <a:spcPts val="600"/>
              </a:spcAft>
              <a:buFont typeface="Wingdings" charset="2"/>
              <a:buChar char="ü"/>
            </a:pPr>
            <a:r>
              <a:rPr lang="en-US" sz="2400" b="1" dirty="0">
                <a:solidFill>
                  <a:srgbClr val="000090"/>
                </a:solidFill>
              </a:rPr>
              <a:t>The law implies that the mass of materials flowing into the economic system from the environment has either to accumulate in the economic system or return to the environment as waste. When accumulation stops, the mass of materials flowing into the economic system is equal in magnitude to the mass of waste flowing into the environment</a:t>
            </a:r>
          </a:p>
          <a:p>
            <a:pPr marL="342900" indent="-342900" algn="just">
              <a:lnSpc>
                <a:spcPct val="150000"/>
              </a:lnSpc>
              <a:spcBef>
                <a:spcPts val="600"/>
              </a:spcBef>
              <a:spcAft>
                <a:spcPts val="600"/>
              </a:spcAft>
              <a:buFont typeface="Wingdings" charset="2"/>
              <a:buChar char="ü"/>
            </a:pPr>
            <a:endParaRPr lang="en-US" sz="2400" b="1" dirty="0">
              <a:solidFill>
                <a:srgbClr val="000090"/>
              </a:solidFill>
            </a:endParaRPr>
          </a:p>
          <a:p>
            <a:pPr algn="just">
              <a:lnSpc>
                <a:spcPct val="150000"/>
              </a:lnSpc>
              <a:spcBef>
                <a:spcPts val="600"/>
              </a:spcBef>
              <a:spcAft>
                <a:spcPts val="600"/>
              </a:spcAft>
            </a:pPr>
            <a:endParaRPr lang="en-US" sz="2400" b="1" dirty="0">
              <a:solidFill>
                <a:srgbClr val="000090"/>
              </a:solidFill>
            </a:endParaRPr>
          </a:p>
        </p:txBody>
      </p:sp>
    </p:spTree>
    <p:extLst>
      <p:ext uri="{BB962C8B-B14F-4D97-AF65-F5344CB8AC3E}">
        <p14:creationId xmlns:p14="http://schemas.microsoft.com/office/powerpoint/2010/main" val="19681804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804" y="381373"/>
            <a:ext cx="2579435" cy="1113595"/>
          </a:xfrm>
        </p:spPr>
        <p:txBody>
          <a:bodyPr>
            <a:noAutofit/>
          </a:bodyPr>
          <a:lstStyle/>
          <a:p>
            <a:r>
              <a:rPr lang="en-US" sz="3200" b="1" baseline="-25000" dirty="0" smtClean="0"/>
              <a:t/>
            </a:r>
            <a:br>
              <a:rPr lang="en-US" sz="3200" b="1" baseline="-25000" dirty="0" smtClean="0"/>
            </a:br>
            <a:r>
              <a:rPr lang="en-US" sz="3200" b="1" baseline="-25000" dirty="0" smtClean="0"/>
              <a:t/>
            </a:r>
            <a:br>
              <a:rPr lang="en-US" sz="3200" b="1" baseline="-25000" dirty="0" smtClean="0"/>
            </a:br>
            <a:r>
              <a:rPr lang="en-US" sz="3200" b="1" baseline="-25000" dirty="0" smtClean="0"/>
              <a:t/>
            </a:r>
            <a:br>
              <a:rPr lang="en-US" sz="3200" b="1" baseline="-25000" dirty="0" smtClean="0"/>
            </a:br>
            <a:r>
              <a:rPr lang="en-US" sz="2000" b="1" baseline="-25000" dirty="0" smtClean="0"/>
              <a:t>Resources and Environmental Economics </a:t>
            </a:r>
            <a:r>
              <a:rPr lang="en-US" sz="2000" b="1" dirty="0" smtClean="0"/>
              <a:t/>
            </a:r>
            <a:br>
              <a:rPr lang="en-US" sz="2000" b="1" dirty="0" smtClean="0"/>
            </a:br>
            <a:r>
              <a:rPr lang="en-US" sz="2000" b="1" baseline="-25000" dirty="0" smtClean="0"/>
              <a:t>First Term 2019/2020</a:t>
            </a:r>
            <a:br>
              <a:rPr lang="en-US" sz="2000" b="1" baseline="-25000" dirty="0" smtClean="0"/>
            </a:br>
            <a:r>
              <a:rPr lang="en-US" sz="1800" b="1" baseline="-25000" dirty="0" smtClean="0"/>
              <a:t>COURSE SYLLABUS</a:t>
            </a:r>
            <a:r>
              <a:rPr lang="en-US" sz="1800" b="1" dirty="0" smtClean="0"/>
              <a:t/>
            </a:r>
            <a:br>
              <a:rPr lang="en-US" sz="1800" b="1" dirty="0" smtClean="0"/>
            </a:br>
            <a:r>
              <a:rPr lang="en-US" sz="2800" b="1" dirty="0" smtClean="0"/>
              <a:t/>
            </a:r>
            <a:br>
              <a:rPr lang="en-US" sz="2800" b="1" dirty="0" smtClean="0"/>
            </a:br>
            <a:r>
              <a:rPr lang="en-US" sz="3200" b="1" dirty="0" smtClean="0"/>
              <a:t/>
            </a:r>
            <a:br>
              <a:rPr lang="en-US" sz="3200" b="1" dirty="0" smtClean="0"/>
            </a:br>
            <a:r>
              <a:rPr lang="en-US" sz="3200" b="1" dirty="0" smtClean="0"/>
              <a:t> </a:t>
            </a:r>
            <a:endParaRPr lang="en-US" sz="3200" b="1" dirty="0"/>
          </a:p>
        </p:txBody>
      </p:sp>
      <p:pic>
        <p:nvPicPr>
          <p:cNvPr id="8" name="Picture 7"/>
          <p:cNvPicPr>
            <a:picLocks noChangeAspect="1"/>
          </p:cNvPicPr>
          <p:nvPr/>
        </p:nvPicPr>
        <p:blipFill>
          <a:blip r:embed="rId2"/>
          <a:stretch>
            <a:fillRect/>
          </a:stretch>
        </p:blipFill>
        <p:spPr>
          <a:xfrm>
            <a:off x="7950292" y="290738"/>
            <a:ext cx="846467" cy="908658"/>
          </a:xfrm>
          <a:prstGeom prst="rect">
            <a:avLst/>
          </a:prstGeom>
        </p:spPr>
      </p:pic>
      <p:sp>
        <p:nvSpPr>
          <p:cNvPr id="4" name="Footer Placeholder 3"/>
          <p:cNvSpPr>
            <a:spLocks noGrp="1"/>
          </p:cNvSpPr>
          <p:nvPr>
            <p:ph type="ftr" sz="quarter" idx="11"/>
          </p:nvPr>
        </p:nvSpPr>
        <p:spPr/>
        <p:txBody>
          <a:bodyPr/>
          <a:lstStyle/>
          <a:p>
            <a:r>
              <a:rPr lang="en-US" dirty="0" smtClean="0"/>
              <a:t>Dr. Walaa Wageh Diab</a:t>
            </a:r>
            <a:endParaRPr lang="en-US" dirty="0"/>
          </a:p>
        </p:txBody>
      </p:sp>
      <p:pic>
        <p:nvPicPr>
          <p:cNvPr id="7" name="Picture 6"/>
          <p:cNvPicPr>
            <a:picLocks noChangeAspect="1"/>
          </p:cNvPicPr>
          <p:nvPr/>
        </p:nvPicPr>
        <p:blipFill>
          <a:blip r:embed="rId3"/>
          <a:stretch>
            <a:fillRect/>
          </a:stretch>
        </p:blipFill>
        <p:spPr>
          <a:xfrm>
            <a:off x="522726" y="5130800"/>
            <a:ext cx="1030051" cy="1372836"/>
          </a:xfrm>
          <a:prstGeom prst="rect">
            <a:avLst/>
          </a:prstGeom>
        </p:spPr>
      </p:pic>
      <p:pic>
        <p:nvPicPr>
          <p:cNvPr id="6" name="Picture 5"/>
          <p:cNvPicPr>
            <a:picLocks noChangeAspect="1"/>
          </p:cNvPicPr>
          <p:nvPr/>
        </p:nvPicPr>
        <p:blipFill>
          <a:blip r:embed="rId4"/>
          <a:stretch>
            <a:fillRect/>
          </a:stretch>
        </p:blipFill>
        <p:spPr>
          <a:xfrm>
            <a:off x="7112879" y="5401733"/>
            <a:ext cx="944019" cy="1101902"/>
          </a:xfrm>
          <a:prstGeom prst="rect">
            <a:avLst/>
          </a:prstGeom>
        </p:spPr>
      </p:pic>
      <p:pic>
        <p:nvPicPr>
          <p:cNvPr id="5" name="Picture 4"/>
          <p:cNvPicPr>
            <a:picLocks noChangeAspect="1"/>
          </p:cNvPicPr>
          <p:nvPr/>
        </p:nvPicPr>
        <p:blipFill>
          <a:blip r:embed="rId5"/>
          <a:stretch>
            <a:fillRect/>
          </a:stretch>
        </p:blipFill>
        <p:spPr>
          <a:xfrm>
            <a:off x="177800" y="1231900"/>
            <a:ext cx="8775700" cy="4381500"/>
          </a:xfrm>
          <a:prstGeom prst="rect">
            <a:avLst/>
          </a:prstGeom>
        </p:spPr>
      </p:pic>
    </p:spTree>
    <p:extLst>
      <p:ext uri="{BB962C8B-B14F-4D97-AF65-F5344CB8AC3E}">
        <p14:creationId xmlns:p14="http://schemas.microsoft.com/office/powerpoint/2010/main" val="26606364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sp>
        <p:nvSpPr>
          <p:cNvPr id="2" name="Rectangle 1"/>
          <p:cNvSpPr/>
          <p:nvPr/>
        </p:nvSpPr>
        <p:spPr>
          <a:xfrm>
            <a:off x="0" y="100338"/>
            <a:ext cx="9025467" cy="4247316"/>
          </a:xfrm>
          <a:prstGeom prst="rect">
            <a:avLst/>
          </a:prstGeom>
        </p:spPr>
        <p:txBody>
          <a:bodyPr wrap="square">
            <a:spAutoFit/>
          </a:bodyPr>
          <a:lstStyle/>
          <a:p>
            <a:pPr marL="342900" indent="-342900" algn="just">
              <a:lnSpc>
                <a:spcPct val="150000"/>
              </a:lnSpc>
              <a:spcBef>
                <a:spcPts val="600"/>
              </a:spcBef>
              <a:spcAft>
                <a:spcPts val="600"/>
              </a:spcAft>
              <a:buFont typeface="Wingdings" charset="2"/>
              <a:buChar char="q"/>
            </a:pPr>
            <a:r>
              <a:rPr lang="en-US" sz="2400" b="1" dirty="0">
                <a:solidFill>
                  <a:srgbClr val="000090"/>
                </a:solidFill>
              </a:rPr>
              <a:t>Excessive wastes can depreciate the asset; when they exceed the absorptive capacity of nature, wastes reduce the services that the asset provides.</a:t>
            </a:r>
          </a:p>
          <a:p>
            <a:pPr marL="342900" indent="-342900" algn="just">
              <a:lnSpc>
                <a:spcPct val="150000"/>
              </a:lnSpc>
              <a:spcBef>
                <a:spcPts val="600"/>
              </a:spcBef>
              <a:spcAft>
                <a:spcPts val="600"/>
              </a:spcAft>
              <a:buFont typeface="Wingdings" charset="2"/>
              <a:buChar char="q"/>
            </a:pPr>
            <a:r>
              <a:rPr lang="en-US" sz="2400" b="1" dirty="0">
                <a:solidFill>
                  <a:srgbClr val="000090"/>
                </a:solidFill>
              </a:rPr>
              <a:t>i.e.: air pollution can cause respiratory problems; polluted drinking water can cause cancer; smog block out beautiful views; climate change can lead to flooding of coastal areas..</a:t>
            </a:r>
          </a:p>
          <a:p>
            <a:pPr algn="just">
              <a:lnSpc>
                <a:spcPct val="150000"/>
              </a:lnSpc>
              <a:spcBef>
                <a:spcPts val="600"/>
              </a:spcBef>
              <a:spcAft>
                <a:spcPts val="600"/>
              </a:spcAft>
            </a:pPr>
            <a:endParaRPr lang="en-US" sz="2400" b="1" dirty="0">
              <a:solidFill>
                <a:srgbClr val="000090"/>
              </a:solidFill>
            </a:endParaRPr>
          </a:p>
        </p:txBody>
      </p:sp>
    </p:spTree>
    <p:extLst>
      <p:ext uri="{BB962C8B-B14F-4D97-AF65-F5344CB8AC3E}">
        <p14:creationId xmlns:p14="http://schemas.microsoft.com/office/powerpoint/2010/main" val="32726803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sp>
        <p:nvSpPr>
          <p:cNvPr id="2" name="Rectangle 1"/>
          <p:cNvSpPr/>
          <p:nvPr/>
        </p:nvSpPr>
        <p:spPr>
          <a:xfrm>
            <a:off x="0" y="100338"/>
            <a:ext cx="9025467" cy="1169551"/>
          </a:xfrm>
          <a:prstGeom prst="rect">
            <a:avLst/>
          </a:prstGeom>
        </p:spPr>
        <p:txBody>
          <a:bodyPr wrap="square">
            <a:spAutoFit/>
          </a:bodyPr>
          <a:lstStyle/>
          <a:p>
            <a:pPr marL="342900" indent="-342900" algn="just">
              <a:lnSpc>
                <a:spcPct val="150000"/>
              </a:lnSpc>
              <a:spcBef>
                <a:spcPts val="600"/>
              </a:spcBef>
              <a:spcAft>
                <a:spcPts val="600"/>
              </a:spcAft>
              <a:buFont typeface="Wingdings" charset="2"/>
              <a:buChar char="q"/>
            </a:pPr>
            <a:r>
              <a:rPr lang="en-US" sz="2400" b="1" dirty="0">
                <a:solidFill>
                  <a:srgbClr val="000090"/>
                </a:solidFill>
              </a:rPr>
              <a:t>The relationship of people to the environment is also conditioned by another physical law, the second law of thermodynamics. </a:t>
            </a:r>
          </a:p>
        </p:txBody>
      </p:sp>
    </p:spTree>
    <p:extLst>
      <p:ext uri="{BB962C8B-B14F-4D97-AF65-F5344CB8AC3E}">
        <p14:creationId xmlns:p14="http://schemas.microsoft.com/office/powerpoint/2010/main" val="21501369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89891F8-9315-3648-A322-DA7491BA841E}" type="slidenum">
              <a:rPr lang="en-US"/>
              <a:pPr/>
              <a:t>32</a:t>
            </a:fld>
            <a:endParaRPr lang="en-US"/>
          </a:p>
        </p:txBody>
      </p:sp>
      <p:sp>
        <p:nvSpPr>
          <p:cNvPr id="3" name="Rectangle 2"/>
          <p:cNvSpPr/>
          <p:nvPr/>
        </p:nvSpPr>
        <p:spPr>
          <a:xfrm>
            <a:off x="0" y="195245"/>
            <a:ext cx="9025467" cy="523220"/>
          </a:xfrm>
          <a:prstGeom prst="rect">
            <a:avLst/>
          </a:prstGeom>
        </p:spPr>
        <p:txBody>
          <a:bodyPr wrap="square">
            <a:spAutoFit/>
          </a:bodyPr>
          <a:lstStyle/>
          <a:p>
            <a:pPr algn="just"/>
            <a:r>
              <a:rPr lang="en-US" sz="2800" b="1" u="sng" dirty="0">
                <a:solidFill>
                  <a:srgbClr val="FF6600"/>
                </a:solidFill>
              </a:rPr>
              <a:t>the first law of thermodynamics</a:t>
            </a:r>
            <a:r>
              <a:rPr lang="en-US" sz="2800" b="1" u="sng" dirty="0" smtClean="0">
                <a:solidFill>
                  <a:srgbClr val="FF6600"/>
                </a:solidFill>
              </a:rPr>
              <a:t>—</a:t>
            </a:r>
            <a:endParaRPr lang="en-US" sz="2800" b="1" u="sng" dirty="0">
              <a:solidFill>
                <a:srgbClr val="FF6600"/>
              </a:solidFil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6649024" y="2997199"/>
            <a:ext cx="2494975" cy="1052793"/>
          </a:xfrm>
          <a:prstGeom prst="rect">
            <a:avLst/>
          </a:prstGeom>
        </p:spPr>
      </p:pic>
      <p:pic>
        <p:nvPicPr>
          <p:cNvPr id="4" name="Picture 3"/>
          <p:cNvPicPr>
            <a:picLocks noChangeAspect="1"/>
          </p:cNvPicPr>
          <p:nvPr/>
        </p:nvPicPr>
        <p:blipFill>
          <a:blip r:embed="rId5"/>
          <a:stretch>
            <a:fillRect/>
          </a:stretch>
        </p:blipFill>
        <p:spPr>
          <a:xfrm>
            <a:off x="355600" y="925791"/>
            <a:ext cx="6197600" cy="1732741"/>
          </a:xfrm>
          <a:prstGeom prst="rect">
            <a:avLst/>
          </a:prstGeom>
        </p:spPr>
      </p:pic>
      <p:pic>
        <p:nvPicPr>
          <p:cNvPr id="5" name="Picture 4"/>
          <p:cNvPicPr>
            <a:picLocks noChangeAspect="1"/>
          </p:cNvPicPr>
          <p:nvPr/>
        </p:nvPicPr>
        <p:blipFill>
          <a:blip r:embed="rId6"/>
          <a:stretch>
            <a:fillRect/>
          </a:stretch>
        </p:blipFill>
        <p:spPr>
          <a:xfrm>
            <a:off x="25400" y="1344892"/>
            <a:ext cx="8775700" cy="2705100"/>
          </a:xfrm>
          <a:prstGeom prst="rect">
            <a:avLst/>
          </a:prstGeom>
        </p:spPr>
      </p:pic>
      <p:pic>
        <p:nvPicPr>
          <p:cNvPr id="7" name="Picture 6"/>
          <p:cNvPicPr>
            <a:picLocks noChangeAspect="1"/>
          </p:cNvPicPr>
          <p:nvPr/>
        </p:nvPicPr>
        <p:blipFill>
          <a:blip r:embed="rId7"/>
          <a:stretch>
            <a:fillRect/>
          </a:stretch>
        </p:blipFill>
        <p:spPr>
          <a:xfrm>
            <a:off x="355599" y="2856192"/>
            <a:ext cx="8669867" cy="3352800"/>
          </a:xfrm>
          <a:prstGeom prst="rect">
            <a:avLst/>
          </a:prstGeom>
        </p:spPr>
      </p:pic>
      <p:pic>
        <p:nvPicPr>
          <p:cNvPr id="8" name="Picture 7"/>
          <p:cNvPicPr>
            <a:picLocks noChangeAspect="1"/>
          </p:cNvPicPr>
          <p:nvPr/>
        </p:nvPicPr>
        <p:blipFill>
          <a:blip r:embed="rId8"/>
          <a:stretch>
            <a:fillRect/>
          </a:stretch>
        </p:blipFill>
        <p:spPr>
          <a:xfrm>
            <a:off x="7501467" y="13615"/>
            <a:ext cx="1524000" cy="1409700"/>
          </a:xfrm>
          <a:prstGeom prst="rect">
            <a:avLst/>
          </a:prstGeom>
          <a:ln>
            <a:noFill/>
          </a:ln>
          <a:effectLst>
            <a:softEdge rad="112500"/>
          </a:effectLst>
        </p:spPr>
      </p:pic>
    </p:spTree>
    <p:extLst>
      <p:ext uri="{BB962C8B-B14F-4D97-AF65-F5344CB8AC3E}">
        <p14:creationId xmlns:p14="http://schemas.microsoft.com/office/powerpoint/2010/main" val="2632681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89891F8-9315-3648-A322-DA7491BA841E}" type="slidenum">
              <a:rPr lang="en-US"/>
              <a:pPr/>
              <a:t>33</a:t>
            </a:fld>
            <a:endParaRPr lang="en-US"/>
          </a:p>
        </p:txBody>
      </p:sp>
      <p:sp>
        <p:nvSpPr>
          <p:cNvPr id="3" name="Rectangle 2"/>
          <p:cNvSpPr/>
          <p:nvPr/>
        </p:nvSpPr>
        <p:spPr>
          <a:xfrm>
            <a:off x="0" y="195245"/>
            <a:ext cx="9025467" cy="523220"/>
          </a:xfrm>
          <a:prstGeom prst="rect">
            <a:avLst/>
          </a:prstGeom>
        </p:spPr>
        <p:txBody>
          <a:bodyPr wrap="square">
            <a:spAutoFit/>
          </a:bodyPr>
          <a:lstStyle/>
          <a:p>
            <a:pPr algn="just"/>
            <a:r>
              <a:rPr lang="en-US" sz="2800" b="1" u="sng" dirty="0">
                <a:solidFill>
                  <a:srgbClr val="FF6600"/>
                </a:solidFill>
              </a:rPr>
              <a:t>the first law of thermodynamics</a:t>
            </a:r>
            <a:r>
              <a:rPr lang="en-US" sz="2800" b="1" u="sng" dirty="0" smtClean="0">
                <a:solidFill>
                  <a:srgbClr val="FF6600"/>
                </a:solidFill>
              </a:rPr>
              <a:t>—</a:t>
            </a:r>
            <a:endParaRPr lang="en-US" sz="2800" b="1" u="sng" dirty="0">
              <a:solidFill>
                <a:srgbClr val="FF6600"/>
              </a:solidFill>
            </a:endParaRPr>
          </a:p>
        </p:txBody>
      </p:sp>
      <p:pic>
        <p:nvPicPr>
          <p:cNvPr id="5" name="Picture 4"/>
          <p:cNvPicPr>
            <a:picLocks noChangeAspect="1"/>
          </p:cNvPicPr>
          <p:nvPr/>
        </p:nvPicPr>
        <p:blipFill>
          <a:blip r:embed="rId3"/>
          <a:stretch>
            <a:fillRect/>
          </a:stretch>
        </p:blipFill>
        <p:spPr>
          <a:xfrm>
            <a:off x="193191" y="1440247"/>
            <a:ext cx="8775700" cy="2705100"/>
          </a:xfrm>
          <a:prstGeom prst="rect">
            <a:avLst/>
          </a:prstGeom>
        </p:spPr>
      </p:pic>
      <p:pic>
        <p:nvPicPr>
          <p:cNvPr id="8" name="Picture 7"/>
          <p:cNvPicPr>
            <a:picLocks noChangeAspect="1"/>
          </p:cNvPicPr>
          <p:nvPr/>
        </p:nvPicPr>
        <p:blipFill>
          <a:blip r:embed="rId4"/>
          <a:stretch>
            <a:fillRect/>
          </a:stretch>
        </p:blipFill>
        <p:spPr>
          <a:xfrm>
            <a:off x="7501467" y="13615"/>
            <a:ext cx="1524000" cy="1409700"/>
          </a:xfrm>
          <a:prstGeom prst="rect">
            <a:avLst/>
          </a:prstGeom>
          <a:ln>
            <a:noFill/>
          </a:ln>
          <a:effectLst>
            <a:softEdge rad="112500"/>
          </a:effectLst>
        </p:spPr>
      </p:pic>
      <p:pic>
        <p:nvPicPr>
          <p:cNvPr id="9" name="Picture 8"/>
          <p:cNvPicPr>
            <a:picLocks noChangeAspect="1"/>
          </p:cNvPicPr>
          <p:nvPr/>
        </p:nvPicPr>
        <p:blipFill>
          <a:blip r:embed="rId5"/>
          <a:stretch>
            <a:fillRect/>
          </a:stretch>
        </p:blipFill>
        <p:spPr>
          <a:xfrm>
            <a:off x="571500" y="4049991"/>
            <a:ext cx="7480300" cy="2473575"/>
          </a:xfrm>
          <a:prstGeom prst="rect">
            <a:avLst/>
          </a:prstGeom>
        </p:spPr>
      </p:pic>
    </p:spTree>
    <p:extLst>
      <p:ext uri="{BB962C8B-B14F-4D97-AF65-F5344CB8AC3E}">
        <p14:creationId xmlns:p14="http://schemas.microsoft.com/office/powerpoint/2010/main" val="427476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89891F8-9315-3648-A322-DA7491BA841E}" type="slidenum">
              <a:rPr lang="en-US"/>
              <a:pPr/>
              <a:t>34</a:t>
            </a:fld>
            <a:endParaRPr lang="en-US"/>
          </a:p>
        </p:txBody>
      </p:sp>
      <p:sp>
        <p:nvSpPr>
          <p:cNvPr id="3" name="Rectangle 2"/>
          <p:cNvSpPr/>
          <p:nvPr/>
        </p:nvSpPr>
        <p:spPr>
          <a:xfrm>
            <a:off x="0" y="195245"/>
            <a:ext cx="9025467" cy="523220"/>
          </a:xfrm>
          <a:prstGeom prst="rect">
            <a:avLst/>
          </a:prstGeom>
        </p:spPr>
        <p:txBody>
          <a:bodyPr wrap="square">
            <a:spAutoFit/>
          </a:bodyPr>
          <a:lstStyle/>
          <a:p>
            <a:pPr algn="just"/>
            <a:r>
              <a:rPr lang="en-US" sz="2800" b="1" u="sng" dirty="0">
                <a:solidFill>
                  <a:srgbClr val="FF6600"/>
                </a:solidFill>
              </a:rPr>
              <a:t>the first law of thermodynamics</a:t>
            </a:r>
            <a:r>
              <a:rPr lang="en-US" sz="2800" b="1" u="sng" dirty="0" smtClean="0">
                <a:solidFill>
                  <a:srgbClr val="FF6600"/>
                </a:solidFill>
              </a:rPr>
              <a:t>—</a:t>
            </a:r>
            <a:endParaRPr lang="en-US" sz="2800" b="1" u="sng" dirty="0">
              <a:solidFill>
                <a:srgbClr val="FF6600"/>
              </a:solidFil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6649024" y="2997199"/>
            <a:ext cx="2494975" cy="1052793"/>
          </a:xfrm>
          <a:prstGeom prst="rect">
            <a:avLst/>
          </a:prstGeom>
        </p:spPr>
      </p:pic>
      <p:pic>
        <p:nvPicPr>
          <p:cNvPr id="8" name="Picture 7"/>
          <p:cNvPicPr>
            <a:picLocks noChangeAspect="1"/>
          </p:cNvPicPr>
          <p:nvPr/>
        </p:nvPicPr>
        <p:blipFill>
          <a:blip r:embed="rId5"/>
          <a:stretch>
            <a:fillRect/>
          </a:stretch>
        </p:blipFill>
        <p:spPr>
          <a:xfrm>
            <a:off x="7501467" y="13615"/>
            <a:ext cx="1524000" cy="1409700"/>
          </a:xfrm>
          <a:prstGeom prst="rect">
            <a:avLst/>
          </a:prstGeom>
          <a:ln>
            <a:noFill/>
          </a:ln>
          <a:effectLst>
            <a:softEdge rad="112500"/>
          </a:effectLst>
        </p:spPr>
      </p:pic>
      <p:pic>
        <p:nvPicPr>
          <p:cNvPr id="4" name="Picture 3"/>
          <p:cNvPicPr>
            <a:picLocks noChangeAspect="1"/>
          </p:cNvPicPr>
          <p:nvPr/>
        </p:nvPicPr>
        <p:blipFill>
          <a:blip r:embed="rId6"/>
          <a:stretch>
            <a:fillRect/>
          </a:stretch>
        </p:blipFill>
        <p:spPr>
          <a:xfrm>
            <a:off x="114300" y="2260600"/>
            <a:ext cx="8902700" cy="2336800"/>
          </a:xfrm>
          <a:prstGeom prst="rect">
            <a:avLst/>
          </a:prstGeom>
        </p:spPr>
      </p:pic>
    </p:spTree>
    <p:extLst>
      <p:ext uri="{BB962C8B-B14F-4D97-AF65-F5344CB8AC3E}">
        <p14:creationId xmlns:p14="http://schemas.microsoft.com/office/powerpoint/2010/main" val="1168559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914400" y="628650"/>
            <a:ext cx="7620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1" u="sng" dirty="0"/>
              <a:t>The Second Law of </a:t>
            </a:r>
            <a:r>
              <a:rPr lang="en-US" sz="3600" b="1" u="sng" dirty="0" smtClean="0"/>
              <a:t>Thermodynamics</a:t>
            </a:r>
            <a:endParaRPr lang="en-US" sz="3600" dirty="0"/>
          </a:p>
        </p:txBody>
      </p:sp>
      <p:sp>
        <p:nvSpPr>
          <p:cNvPr id="10244" name="Text Box 4"/>
          <p:cNvSpPr txBox="1">
            <a:spLocks noChangeArrowheads="1"/>
          </p:cNvSpPr>
          <p:nvPr/>
        </p:nvSpPr>
        <p:spPr bwMode="auto">
          <a:xfrm>
            <a:off x="914400" y="1661584"/>
            <a:ext cx="7285038" cy="472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aseline="-25000" dirty="0"/>
          </a:p>
          <a:p>
            <a:pPr marL="514350" indent="-514350" algn="just">
              <a:spcBef>
                <a:spcPct val="50000"/>
              </a:spcBef>
              <a:buFont typeface="Wingdings" charset="2"/>
              <a:buChar char="q"/>
            </a:pPr>
            <a:r>
              <a:rPr lang="en-US" sz="3200" dirty="0"/>
              <a:t>No engine, working in a continuous cycle, can take heat from a reservoir at a single temperature and convert that heat completely into work.</a:t>
            </a:r>
          </a:p>
          <a:p>
            <a:pPr marL="514350" indent="-514350" algn="just">
              <a:spcBef>
                <a:spcPct val="50000"/>
              </a:spcBef>
              <a:buFont typeface="Wingdings" charset="2"/>
              <a:buChar char="q"/>
            </a:pPr>
            <a:r>
              <a:rPr lang="en-US" sz="3200" dirty="0" smtClean="0"/>
              <a:t>This shows </a:t>
            </a:r>
            <a:r>
              <a:rPr lang="en-US" sz="3200" dirty="0"/>
              <a:t>that it is not possible too have an efficiency of 100%. You always lose some energy into heating the environment.</a:t>
            </a:r>
            <a:endParaRPr lang="en-US" sz="3200" baseline="-25000" dirty="0"/>
          </a:p>
        </p:txBody>
      </p:sp>
    </p:spTree>
    <p:extLst>
      <p:ext uri="{BB962C8B-B14F-4D97-AF65-F5344CB8AC3E}">
        <p14:creationId xmlns:p14="http://schemas.microsoft.com/office/powerpoint/2010/main" val="289761052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ChangeArrowheads="1"/>
          </p:cNvSpPr>
          <p:nvPr/>
        </p:nvSpPr>
        <p:spPr bwMode="auto">
          <a:xfrm>
            <a:off x="609600" y="533400"/>
            <a:ext cx="80772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dirty="0"/>
              <a:t>A restatement of the Second Law which turns out to be equivalent:</a:t>
            </a:r>
          </a:p>
          <a:p>
            <a:pPr>
              <a:spcBef>
                <a:spcPct val="50000"/>
              </a:spcBef>
            </a:pPr>
            <a:r>
              <a:rPr lang="en-US" sz="2800" b="1" dirty="0"/>
              <a:t>Heat will not flow from a colder body to a hotter body unless some other process (which does work) is also involved.</a:t>
            </a:r>
          </a:p>
          <a:p>
            <a:pPr>
              <a:spcBef>
                <a:spcPct val="50000"/>
              </a:spcBef>
            </a:pPr>
            <a:endParaRPr lang="en-US" sz="2800" b="1" dirty="0"/>
          </a:p>
          <a:p>
            <a:pPr>
              <a:spcBef>
                <a:spcPct val="50000"/>
              </a:spcBef>
            </a:pPr>
            <a:r>
              <a:rPr lang="en-US" sz="2800" dirty="0"/>
              <a:t>Another restatement to be discussed next time:</a:t>
            </a:r>
          </a:p>
          <a:p>
            <a:pPr>
              <a:spcBef>
                <a:spcPct val="50000"/>
              </a:spcBef>
            </a:pPr>
            <a:r>
              <a:rPr lang="en-US" sz="2800" b="1" dirty="0"/>
              <a:t>The </a:t>
            </a:r>
            <a:r>
              <a:rPr lang="en-US" sz="2800" b="1" i="1" dirty="0"/>
              <a:t>entropy</a:t>
            </a:r>
            <a:r>
              <a:rPr lang="en-US" sz="2800" b="1" dirty="0"/>
              <a:t> of an isolated system can only increase or remain constant. Its </a:t>
            </a:r>
            <a:r>
              <a:rPr lang="en-US" sz="2800" b="1" i="1" dirty="0"/>
              <a:t>entropy</a:t>
            </a:r>
            <a:r>
              <a:rPr lang="en-US" sz="2800" b="1" dirty="0"/>
              <a:t> cannot decrease.</a:t>
            </a:r>
          </a:p>
        </p:txBody>
      </p:sp>
    </p:spTree>
    <p:extLst>
      <p:ext uri="{BB962C8B-B14F-4D97-AF65-F5344CB8AC3E}">
        <p14:creationId xmlns:p14="http://schemas.microsoft.com/office/powerpoint/2010/main" val="235857557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89891F8-9315-3648-A322-DA7491BA841E}" type="slidenum">
              <a:rPr lang="en-US"/>
              <a:pPr/>
              <a:t>37</a:t>
            </a:fld>
            <a:endParaRPr lang="en-US"/>
          </a:p>
        </p:txBody>
      </p:sp>
      <p:sp>
        <p:nvSpPr>
          <p:cNvPr id="3" name="Rectangle 2"/>
          <p:cNvSpPr/>
          <p:nvPr/>
        </p:nvSpPr>
        <p:spPr>
          <a:xfrm>
            <a:off x="0" y="195245"/>
            <a:ext cx="9025467" cy="1477328"/>
          </a:xfrm>
          <a:prstGeom prst="rect">
            <a:avLst/>
          </a:prstGeom>
        </p:spPr>
        <p:txBody>
          <a:bodyPr wrap="square">
            <a:spAutoFit/>
          </a:bodyPr>
          <a:lstStyle/>
          <a:p>
            <a:pPr algn="just">
              <a:lnSpc>
                <a:spcPct val="150000"/>
              </a:lnSpc>
            </a:pPr>
            <a:r>
              <a:rPr lang="en-US" sz="2800" b="1" u="sng" dirty="0" smtClean="0">
                <a:solidFill>
                  <a:srgbClr val="FF6600"/>
                </a:solidFill>
              </a:rPr>
              <a:t>the </a:t>
            </a:r>
            <a:r>
              <a:rPr lang="en-US" sz="2800" b="1" u="sng" dirty="0">
                <a:solidFill>
                  <a:srgbClr val="FF6600"/>
                </a:solidFill>
              </a:rPr>
              <a:t>second law of </a:t>
            </a:r>
            <a:r>
              <a:rPr lang="en-US" sz="2800" b="1" u="sng" dirty="0" smtClean="0">
                <a:solidFill>
                  <a:srgbClr val="FF6600"/>
                </a:solidFill>
              </a:rPr>
              <a:t>thermodynamics</a:t>
            </a:r>
          </a:p>
          <a:p>
            <a:pPr algn="just"/>
            <a:r>
              <a:rPr lang="en-US" sz="2400" dirty="0" smtClean="0"/>
              <a:t>Known </a:t>
            </a:r>
            <a:r>
              <a:rPr lang="en-US" sz="2400" dirty="0"/>
              <a:t>popularly as the entropy law, this law states that “entropy increases.</a:t>
            </a:r>
            <a:r>
              <a:rPr lang="en-US" sz="2400" dirty="0" smtClean="0"/>
              <a:t>”</a:t>
            </a:r>
            <a:endParaRPr lang="en-US" sz="2400" dirty="0"/>
          </a:p>
        </p:txBody>
      </p:sp>
      <p:pic>
        <p:nvPicPr>
          <p:cNvPr id="2" name="Picture 1"/>
          <p:cNvPicPr>
            <a:picLocks noChangeAspect="1"/>
          </p:cNvPicPr>
          <p:nvPr/>
        </p:nvPicPr>
        <p:blipFill rotWithShape="1">
          <a:blip r:embed="rId3"/>
          <a:srcRect t="13962"/>
          <a:stretch/>
        </p:blipFill>
        <p:spPr>
          <a:xfrm>
            <a:off x="728133" y="2302932"/>
            <a:ext cx="8034866" cy="3945467"/>
          </a:xfrm>
          <a:prstGeom prst="rect">
            <a:avLst/>
          </a:prstGeom>
        </p:spPr>
      </p:pic>
    </p:spTree>
    <p:extLst>
      <p:ext uri="{BB962C8B-B14F-4D97-AF65-F5344CB8AC3E}">
        <p14:creationId xmlns:p14="http://schemas.microsoft.com/office/powerpoint/2010/main" val="3347966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sp>
        <p:nvSpPr>
          <p:cNvPr id="2" name="Rectangle 1"/>
          <p:cNvSpPr/>
          <p:nvPr/>
        </p:nvSpPr>
        <p:spPr>
          <a:xfrm>
            <a:off x="0" y="100338"/>
            <a:ext cx="9025467" cy="4801314"/>
          </a:xfrm>
          <a:prstGeom prst="rect">
            <a:avLst/>
          </a:prstGeom>
        </p:spPr>
        <p:txBody>
          <a:bodyPr wrap="square">
            <a:spAutoFit/>
          </a:bodyPr>
          <a:lstStyle/>
          <a:p>
            <a:pPr marL="342900" indent="-342900" algn="just">
              <a:lnSpc>
                <a:spcPct val="150000"/>
              </a:lnSpc>
              <a:spcBef>
                <a:spcPts val="600"/>
              </a:spcBef>
              <a:spcAft>
                <a:spcPts val="600"/>
              </a:spcAft>
              <a:buFont typeface="Wingdings" charset="2"/>
              <a:buChar char="q"/>
            </a:pPr>
            <a:r>
              <a:rPr lang="en-US" sz="2400" b="1" dirty="0">
                <a:solidFill>
                  <a:srgbClr val="000090"/>
                </a:solidFill>
              </a:rPr>
              <a:t>The relationship of people to the environment is also conditioned by another physical law, the second law of thermodynamics. “entropy increases.” </a:t>
            </a:r>
            <a:endParaRPr lang="en-US" sz="2400" b="1" dirty="0" smtClean="0">
              <a:solidFill>
                <a:srgbClr val="000090"/>
              </a:solidFill>
            </a:endParaRPr>
          </a:p>
          <a:p>
            <a:pPr marL="342900" indent="-342900" algn="just">
              <a:lnSpc>
                <a:spcPct val="150000"/>
              </a:lnSpc>
              <a:spcBef>
                <a:spcPts val="600"/>
              </a:spcBef>
              <a:spcAft>
                <a:spcPts val="600"/>
              </a:spcAft>
              <a:buFont typeface="Wingdings" charset="2"/>
              <a:buChar char="q"/>
            </a:pPr>
            <a:r>
              <a:rPr lang="en-US" sz="2400" b="1" dirty="0" smtClean="0">
                <a:solidFill>
                  <a:srgbClr val="000090"/>
                </a:solidFill>
              </a:rPr>
              <a:t>Entropy </a:t>
            </a:r>
            <a:r>
              <a:rPr lang="en-US" sz="2400" b="1" dirty="0">
                <a:solidFill>
                  <a:srgbClr val="000090"/>
                </a:solidFill>
              </a:rPr>
              <a:t>is the amount of energy unavailable for work. Applied to energy processes, this law implies that no conversion from one form of energy to another is completely efficient and that the consumption of energy is an irreversible process.</a:t>
            </a:r>
          </a:p>
          <a:p>
            <a:pPr algn="just">
              <a:lnSpc>
                <a:spcPct val="150000"/>
              </a:lnSpc>
              <a:spcBef>
                <a:spcPts val="600"/>
              </a:spcBef>
              <a:spcAft>
                <a:spcPts val="600"/>
              </a:spcAft>
            </a:pPr>
            <a:endParaRPr lang="en-US" sz="2400" b="1" dirty="0">
              <a:solidFill>
                <a:srgbClr val="000090"/>
              </a:solidFill>
            </a:endParaRPr>
          </a:p>
        </p:txBody>
      </p:sp>
    </p:spTree>
    <p:extLst>
      <p:ext uri="{BB962C8B-B14F-4D97-AF65-F5344CB8AC3E}">
        <p14:creationId xmlns:p14="http://schemas.microsoft.com/office/powerpoint/2010/main" val="39129458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sp>
        <p:nvSpPr>
          <p:cNvPr id="2" name="Rectangle 1"/>
          <p:cNvSpPr/>
          <p:nvPr/>
        </p:nvSpPr>
        <p:spPr>
          <a:xfrm>
            <a:off x="0" y="100338"/>
            <a:ext cx="9025467" cy="3693318"/>
          </a:xfrm>
          <a:prstGeom prst="rect">
            <a:avLst/>
          </a:prstGeom>
        </p:spPr>
        <p:txBody>
          <a:bodyPr wrap="square">
            <a:spAutoFit/>
          </a:bodyPr>
          <a:lstStyle/>
          <a:p>
            <a:pPr marL="342900" indent="-342900" algn="just">
              <a:lnSpc>
                <a:spcPct val="150000"/>
              </a:lnSpc>
              <a:spcBef>
                <a:spcPts val="600"/>
              </a:spcBef>
              <a:spcAft>
                <a:spcPts val="600"/>
              </a:spcAft>
              <a:buFont typeface="Wingdings" charset="2"/>
              <a:buChar char="q"/>
            </a:pPr>
            <a:r>
              <a:rPr lang="en-US" sz="2400" b="1" dirty="0">
                <a:solidFill>
                  <a:srgbClr val="000090"/>
                </a:solidFill>
              </a:rPr>
              <a:t>Some energy is always lost during conversion, and the rest, once used, is no longer available for further work.</a:t>
            </a:r>
          </a:p>
          <a:p>
            <a:pPr marL="342900" indent="-342900" algn="just">
              <a:lnSpc>
                <a:spcPct val="150000"/>
              </a:lnSpc>
              <a:spcBef>
                <a:spcPts val="600"/>
              </a:spcBef>
              <a:spcAft>
                <a:spcPts val="600"/>
              </a:spcAft>
              <a:buFont typeface="Wingdings" charset="2"/>
              <a:buChar char="q"/>
            </a:pPr>
            <a:r>
              <a:rPr lang="en-US" sz="2400" b="1" dirty="0">
                <a:solidFill>
                  <a:srgbClr val="000090"/>
                </a:solidFill>
              </a:rPr>
              <a:t>In the absence of new energy inputs, any closed system must eventually use up its available energy. Since energy is necessary for life, life ceases when useful energy flows cease.</a:t>
            </a:r>
          </a:p>
          <a:p>
            <a:pPr algn="just">
              <a:lnSpc>
                <a:spcPct val="150000"/>
              </a:lnSpc>
              <a:spcBef>
                <a:spcPts val="600"/>
              </a:spcBef>
              <a:spcAft>
                <a:spcPts val="600"/>
              </a:spcAft>
            </a:pPr>
            <a:endParaRPr lang="en-US" sz="2400" b="1" dirty="0">
              <a:solidFill>
                <a:srgbClr val="000090"/>
              </a:solidFill>
            </a:endParaRPr>
          </a:p>
        </p:txBody>
      </p:sp>
    </p:spTree>
    <p:extLst>
      <p:ext uri="{BB962C8B-B14F-4D97-AF65-F5344CB8AC3E}">
        <p14:creationId xmlns:p14="http://schemas.microsoft.com/office/powerpoint/2010/main" val="42733948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804" y="381373"/>
            <a:ext cx="2579435" cy="1113595"/>
          </a:xfrm>
        </p:spPr>
        <p:txBody>
          <a:bodyPr>
            <a:noAutofit/>
          </a:bodyPr>
          <a:lstStyle/>
          <a:p>
            <a:r>
              <a:rPr lang="en-US" sz="3200" b="1" baseline="-25000" dirty="0" smtClean="0"/>
              <a:t/>
            </a:r>
            <a:br>
              <a:rPr lang="en-US" sz="3200" b="1" baseline="-25000" dirty="0" smtClean="0"/>
            </a:br>
            <a:r>
              <a:rPr lang="en-US" sz="3200" b="1" baseline="-25000" dirty="0" smtClean="0"/>
              <a:t/>
            </a:r>
            <a:br>
              <a:rPr lang="en-US" sz="3200" b="1" baseline="-25000" dirty="0" smtClean="0"/>
            </a:br>
            <a:r>
              <a:rPr lang="en-US" sz="3200" b="1" baseline="-25000" dirty="0" smtClean="0"/>
              <a:t/>
            </a:r>
            <a:br>
              <a:rPr lang="en-US" sz="3200" b="1" baseline="-25000" dirty="0" smtClean="0"/>
            </a:br>
            <a:r>
              <a:rPr lang="en-US" sz="2000" b="1" baseline="-25000" dirty="0" smtClean="0"/>
              <a:t>Resources and Environmental Economics </a:t>
            </a:r>
            <a:r>
              <a:rPr lang="en-US" sz="2000" b="1" dirty="0" smtClean="0"/>
              <a:t/>
            </a:r>
            <a:br>
              <a:rPr lang="en-US" sz="2000" b="1" dirty="0" smtClean="0"/>
            </a:br>
            <a:r>
              <a:rPr lang="en-US" sz="2000" b="1" baseline="-25000" dirty="0" smtClean="0"/>
              <a:t>First Term 2019/2020</a:t>
            </a:r>
            <a:br>
              <a:rPr lang="en-US" sz="2000" b="1" baseline="-25000" dirty="0" smtClean="0"/>
            </a:br>
            <a:r>
              <a:rPr lang="en-US" sz="1800" b="1" baseline="-25000" dirty="0" smtClean="0"/>
              <a:t>COURSE SYLLABUS</a:t>
            </a:r>
            <a:r>
              <a:rPr lang="en-US" sz="1800" b="1" dirty="0" smtClean="0"/>
              <a:t/>
            </a:r>
            <a:br>
              <a:rPr lang="en-US" sz="1800" b="1" dirty="0" smtClean="0"/>
            </a:br>
            <a:r>
              <a:rPr lang="en-US" sz="2800" b="1" dirty="0" smtClean="0"/>
              <a:t/>
            </a:r>
            <a:br>
              <a:rPr lang="en-US" sz="2800" b="1" dirty="0" smtClean="0"/>
            </a:br>
            <a:r>
              <a:rPr lang="en-US" sz="3200" b="1" dirty="0" smtClean="0"/>
              <a:t/>
            </a:r>
            <a:br>
              <a:rPr lang="en-US" sz="3200" b="1" dirty="0" smtClean="0"/>
            </a:br>
            <a:r>
              <a:rPr lang="en-US" sz="3200" b="1" dirty="0" smtClean="0"/>
              <a:t> </a:t>
            </a:r>
            <a:endParaRPr lang="en-US" sz="3200" b="1" dirty="0"/>
          </a:p>
        </p:txBody>
      </p:sp>
      <p:pic>
        <p:nvPicPr>
          <p:cNvPr id="8" name="Picture 7"/>
          <p:cNvPicPr>
            <a:picLocks noChangeAspect="1"/>
          </p:cNvPicPr>
          <p:nvPr/>
        </p:nvPicPr>
        <p:blipFill>
          <a:blip r:embed="rId2"/>
          <a:stretch>
            <a:fillRect/>
          </a:stretch>
        </p:blipFill>
        <p:spPr>
          <a:xfrm>
            <a:off x="7950292" y="290738"/>
            <a:ext cx="846467" cy="908658"/>
          </a:xfrm>
          <a:prstGeom prst="rect">
            <a:avLst/>
          </a:prstGeom>
        </p:spPr>
      </p:pic>
      <p:sp>
        <p:nvSpPr>
          <p:cNvPr id="4" name="Footer Placeholder 3"/>
          <p:cNvSpPr>
            <a:spLocks noGrp="1"/>
          </p:cNvSpPr>
          <p:nvPr>
            <p:ph type="ftr" sz="quarter" idx="11"/>
          </p:nvPr>
        </p:nvSpPr>
        <p:spPr/>
        <p:txBody>
          <a:bodyPr/>
          <a:lstStyle/>
          <a:p>
            <a:r>
              <a:rPr lang="en-US" smtClean="0"/>
              <a:t>Dr. Walaa Wageh Diab</a:t>
            </a:r>
            <a:endParaRPr lang="en-US"/>
          </a:p>
        </p:txBody>
      </p:sp>
      <p:pic>
        <p:nvPicPr>
          <p:cNvPr id="6" name="Picture 5"/>
          <p:cNvPicPr>
            <a:picLocks noChangeAspect="1"/>
          </p:cNvPicPr>
          <p:nvPr/>
        </p:nvPicPr>
        <p:blipFill>
          <a:blip r:embed="rId3"/>
          <a:stretch>
            <a:fillRect/>
          </a:stretch>
        </p:blipFill>
        <p:spPr>
          <a:xfrm>
            <a:off x="6637867" y="4775200"/>
            <a:ext cx="2158892" cy="1728436"/>
          </a:xfrm>
          <a:prstGeom prst="rect">
            <a:avLst/>
          </a:prstGeom>
        </p:spPr>
      </p:pic>
      <p:pic>
        <p:nvPicPr>
          <p:cNvPr id="12" name="Picture 11"/>
          <p:cNvPicPr>
            <a:picLocks noChangeAspect="1"/>
          </p:cNvPicPr>
          <p:nvPr/>
        </p:nvPicPr>
        <p:blipFill>
          <a:blip r:embed="rId4"/>
          <a:stretch>
            <a:fillRect/>
          </a:stretch>
        </p:blipFill>
        <p:spPr>
          <a:xfrm>
            <a:off x="186159" y="1748967"/>
            <a:ext cx="8610600" cy="3026233"/>
          </a:xfrm>
          <a:prstGeom prst="rect">
            <a:avLst/>
          </a:prstGeom>
        </p:spPr>
      </p:pic>
    </p:spTree>
    <p:extLst>
      <p:ext uri="{BB962C8B-B14F-4D97-AF65-F5344CB8AC3E}">
        <p14:creationId xmlns:p14="http://schemas.microsoft.com/office/powerpoint/2010/main" val="29135510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pic>
        <p:nvPicPr>
          <p:cNvPr id="2" name="Picture 1"/>
          <p:cNvPicPr>
            <a:picLocks noChangeAspect="1"/>
          </p:cNvPicPr>
          <p:nvPr/>
        </p:nvPicPr>
        <p:blipFill>
          <a:blip r:embed="rId2"/>
          <a:stretch>
            <a:fillRect/>
          </a:stretch>
        </p:blipFill>
        <p:spPr>
          <a:xfrm>
            <a:off x="0" y="118533"/>
            <a:ext cx="8750300" cy="4250267"/>
          </a:xfrm>
          <a:prstGeom prst="rect">
            <a:avLst/>
          </a:prstGeom>
        </p:spPr>
      </p:pic>
      <p:pic>
        <p:nvPicPr>
          <p:cNvPr id="3" name="Picture 2"/>
          <p:cNvPicPr>
            <a:picLocks noChangeAspect="1"/>
          </p:cNvPicPr>
          <p:nvPr/>
        </p:nvPicPr>
        <p:blipFill>
          <a:blip r:embed="rId3"/>
          <a:stretch>
            <a:fillRect/>
          </a:stretch>
        </p:blipFill>
        <p:spPr>
          <a:xfrm>
            <a:off x="5863818" y="4360333"/>
            <a:ext cx="2886482" cy="2345267"/>
          </a:xfrm>
          <a:prstGeom prst="rect">
            <a:avLst/>
          </a:prstGeom>
        </p:spPr>
      </p:pic>
    </p:spTree>
    <p:extLst>
      <p:ext uri="{BB962C8B-B14F-4D97-AF65-F5344CB8AC3E}">
        <p14:creationId xmlns:p14="http://schemas.microsoft.com/office/powerpoint/2010/main" val="319532851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pic>
        <p:nvPicPr>
          <p:cNvPr id="3" name="Picture 2"/>
          <p:cNvPicPr>
            <a:picLocks noChangeAspect="1"/>
          </p:cNvPicPr>
          <p:nvPr/>
        </p:nvPicPr>
        <p:blipFill>
          <a:blip r:embed="rId2"/>
          <a:stretch>
            <a:fillRect/>
          </a:stretch>
        </p:blipFill>
        <p:spPr>
          <a:xfrm>
            <a:off x="165100" y="186267"/>
            <a:ext cx="8801100" cy="3983567"/>
          </a:xfrm>
          <a:prstGeom prst="rect">
            <a:avLst/>
          </a:prstGeom>
        </p:spPr>
      </p:pic>
      <p:pic>
        <p:nvPicPr>
          <p:cNvPr id="5" name="Picture 4"/>
          <p:cNvPicPr>
            <a:picLocks noChangeAspect="1"/>
          </p:cNvPicPr>
          <p:nvPr/>
        </p:nvPicPr>
        <p:blipFill>
          <a:blip r:embed="rId3"/>
          <a:stretch>
            <a:fillRect/>
          </a:stretch>
        </p:blipFill>
        <p:spPr>
          <a:xfrm>
            <a:off x="304800" y="4169833"/>
            <a:ext cx="8661400" cy="1706033"/>
          </a:xfrm>
          <a:prstGeom prst="rect">
            <a:avLst/>
          </a:prstGeom>
        </p:spPr>
      </p:pic>
    </p:spTree>
    <p:extLst>
      <p:ext uri="{BB962C8B-B14F-4D97-AF65-F5344CB8AC3E}">
        <p14:creationId xmlns:p14="http://schemas.microsoft.com/office/powerpoint/2010/main" val="29896326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03200" y="105833"/>
            <a:ext cx="4775200" cy="368300"/>
          </a:xfrm>
          <a:prstGeom prst="rect">
            <a:avLst/>
          </a:prstGeom>
        </p:spPr>
      </p:pic>
      <p:pic>
        <p:nvPicPr>
          <p:cNvPr id="3" name="Picture 2"/>
          <p:cNvPicPr>
            <a:picLocks noChangeAspect="1"/>
          </p:cNvPicPr>
          <p:nvPr/>
        </p:nvPicPr>
        <p:blipFill>
          <a:blip r:embed="rId4"/>
          <a:stretch>
            <a:fillRect/>
          </a:stretch>
        </p:blipFill>
        <p:spPr>
          <a:xfrm>
            <a:off x="3619500" y="1253066"/>
            <a:ext cx="2400300" cy="524934"/>
          </a:xfrm>
          <a:prstGeom prst="rect">
            <a:avLst/>
          </a:prstGeom>
        </p:spPr>
      </p:pic>
      <p:sp>
        <p:nvSpPr>
          <p:cNvPr id="5" name="Rectangle 4"/>
          <p:cNvSpPr/>
          <p:nvPr/>
        </p:nvSpPr>
        <p:spPr>
          <a:xfrm>
            <a:off x="203200" y="2074672"/>
            <a:ext cx="8669867" cy="2246769"/>
          </a:xfrm>
          <a:prstGeom prst="rect">
            <a:avLst/>
          </a:prstGeom>
        </p:spPr>
        <p:txBody>
          <a:bodyPr wrap="square">
            <a:spAutoFit/>
          </a:bodyPr>
          <a:lstStyle/>
          <a:p>
            <a:pPr marL="457200" indent="-457200" algn="just">
              <a:buFont typeface="Wingdings" charset="2"/>
              <a:buChar char="q"/>
            </a:pPr>
            <a:r>
              <a:rPr lang="en-US" sz="2800" dirty="0">
                <a:solidFill>
                  <a:srgbClr val="000090"/>
                </a:solidFill>
              </a:rPr>
              <a:t>Exclusivity is one of the chief characteristics of an efficient property </a:t>
            </a:r>
            <a:r>
              <a:rPr lang="en-US" sz="2800" dirty="0" smtClean="0">
                <a:solidFill>
                  <a:srgbClr val="000090"/>
                </a:solidFill>
              </a:rPr>
              <a:t>rights structure</a:t>
            </a:r>
            <a:r>
              <a:rPr lang="en-US" sz="2800" dirty="0">
                <a:solidFill>
                  <a:srgbClr val="000090"/>
                </a:solidFill>
              </a:rPr>
              <a:t>. This characteristic is frequently violated in practice. One broad class </a:t>
            </a:r>
            <a:r>
              <a:rPr lang="en-US" sz="2800" dirty="0" smtClean="0">
                <a:solidFill>
                  <a:srgbClr val="000090"/>
                </a:solidFill>
              </a:rPr>
              <a:t>of violations </a:t>
            </a:r>
            <a:r>
              <a:rPr lang="en-US" sz="2800" dirty="0">
                <a:solidFill>
                  <a:srgbClr val="000090"/>
                </a:solidFill>
              </a:rPr>
              <a:t>occurs when an agent making a decision does not bear all of the </a:t>
            </a:r>
            <a:r>
              <a:rPr lang="en-US" sz="2800" dirty="0" smtClean="0">
                <a:solidFill>
                  <a:srgbClr val="000090"/>
                </a:solidFill>
              </a:rPr>
              <a:t>consequences of </a:t>
            </a:r>
            <a:r>
              <a:rPr lang="en-US" sz="2800" dirty="0">
                <a:solidFill>
                  <a:srgbClr val="000090"/>
                </a:solidFill>
              </a:rPr>
              <a:t>his or her action.</a:t>
            </a:r>
          </a:p>
        </p:txBody>
      </p:sp>
    </p:spTree>
    <p:extLst>
      <p:ext uri="{BB962C8B-B14F-4D97-AF65-F5344CB8AC3E}">
        <p14:creationId xmlns:p14="http://schemas.microsoft.com/office/powerpoint/2010/main" val="407851073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03200" y="105833"/>
            <a:ext cx="4775200" cy="368300"/>
          </a:xfrm>
          <a:prstGeom prst="rect">
            <a:avLst/>
          </a:prstGeom>
        </p:spPr>
      </p:pic>
      <p:pic>
        <p:nvPicPr>
          <p:cNvPr id="3" name="Picture 2"/>
          <p:cNvPicPr>
            <a:picLocks noChangeAspect="1"/>
          </p:cNvPicPr>
          <p:nvPr/>
        </p:nvPicPr>
        <p:blipFill>
          <a:blip r:embed="rId4"/>
          <a:stretch>
            <a:fillRect/>
          </a:stretch>
        </p:blipFill>
        <p:spPr>
          <a:xfrm>
            <a:off x="6743700" y="474133"/>
            <a:ext cx="2400300" cy="524934"/>
          </a:xfrm>
          <a:prstGeom prst="rect">
            <a:avLst/>
          </a:prstGeom>
        </p:spPr>
      </p:pic>
      <p:pic>
        <p:nvPicPr>
          <p:cNvPr id="6" name="Picture 5"/>
          <p:cNvPicPr>
            <a:picLocks noChangeAspect="1"/>
          </p:cNvPicPr>
          <p:nvPr/>
        </p:nvPicPr>
        <p:blipFill>
          <a:blip r:embed="rId5"/>
          <a:stretch>
            <a:fillRect/>
          </a:stretch>
        </p:blipFill>
        <p:spPr>
          <a:xfrm>
            <a:off x="127000" y="1181100"/>
            <a:ext cx="8877300" cy="4483100"/>
          </a:xfrm>
          <a:prstGeom prst="rect">
            <a:avLst/>
          </a:prstGeom>
          <a:ln>
            <a:noFill/>
          </a:ln>
          <a:effectLst>
            <a:softEdge rad="112500"/>
          </a:effectLst>
        </p:spPr>
      </p:pic>
      <p:pic>
        <p:nvPicPr>
          <p:cNvPr id="7" name="Picture 6"/>
          <p:cNvPicPr>
            <a:picLocks noChangeAspect="1"/>
          </p:cNvPicPr>
          <p:nvPr/>
        </p:nvPicPr>
        <p:blipFill>
          <a:blip r:embed="rId6"/>
          <a:stretch>
            <a:fillRect/>
          </a:stretch>
        </p:blipFill>
        <p:spPr>
          <a:xfrm>
            <a:off x="5270500" y="5461000"/>
            <a:ext cx="3378200" cy="406400"/>
          </a:xfrm>
          <a:prstGeom prst="rect">
            <a:avLst/>
          </a:prstGeom>
        </p:spPr>
      </p:pic>
    </p:spTree>
    <p:extLst>
      <p:ext uri="{BB962C8B-B14F-4D97-AF65-F5344CB8AC3E}">
        <p14:creationId xmlns:p14="http://schemas.microsoft.com/office/powerpoint/2010/main" val="402994105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66700" y="156634"/>
            <a:ext cx="4775200" cy="368300"/>
          </a:xfrm>
          <a:prstGeom prst="rect">
            <a:avLst/>
          </a:prstGeom>
        </p:spPr>
      </p:pic>
      <p:pic>
        <p:nvPicPr>
          <p:cNvPr id="3" name="Picture 2"/>
          <p:cNvPicPr>
            <a:picLocks noChangeAspect="1"/>
          </p:cNvPicPr>
          <p:nvPr/>
        </p:nvPicPr>
        <p:blipFill>
          <a:blip r:embed="rId4"/>
          <a:stretch>
            <a:fillRect/>
          </a:stretch>
        </p:blipFill>
        <p:spPr>
          <a:xfrm>
            <a:off x="6766983" y="0"/>
            <a:ext cx="2400300" cy="524934"/>
          </a:xfrm>
          <a:prstGeom prst="rect">
            <a:avLst/>
          </a:prstGeom>
        </p:spPr>
      </p:pic>
      <p:pic>
        <p:nvPicPr>
          <p:cNvPr id="7" name="Picture 6"/>
          <p:cNvPicPr>
            <a:picLocks noChangeAspect="1"/>
          </p:cNvPicPr>
          <p:nvPr/>
        </p:nvPicPr>
        <p:blipFill>
          <a:blip r:embed="rId5"/>
          <a:stretch>
            <a:fillRect/>
          </a:stretch>
        </p:blipFill>
        <p:spPr>
          <a:xfrm>
            <a:off x="266700" y="6248400"/>
            <a:ext cx="3378200" cy="406400"/>
          </a:xfrm>
          <a:prstGeom prst="rect">
            <a:avLst/>
          </a:prstGeom>
        </p:spPr>
      </p:pic>
      <p:pic>
        <p:nvPicPr>
          <p:cNvPr id="5" name="Picture 4"/>
          <p:cNvPicPr>
            <a:picLocks noChangeAspect="1"/>
          </p:cNvPicPr>
          <p:nvPr/>
        </p:nvPicPr>
        <p:blipFill rotWithShape="1">
          <a:blip r:embed="rId6"/>
          <a:srcRect b="31517"/>
          <a:stretch/>
        </p:blipFill>
        <p:spPr>
          <a:xfrm>
            <a:off x="266700" y="1092200"/>
            <a:ext cx="5541433" cy="4241800"/>
          </a:xfrm>
          <a:prstGeom prst="rect">
            <a:avLst/>
          </a:prstGeom>
        </p:spPr>
      </p:pic>
      <p:pic>
        <p:nvPicPr>
          <p:cNvPr id="8" name="Picture 7"/>
          <p:cNvPicPr>
            <a:picLocks noChangeAspect="1"/>
          </p:cNvPicPr>
          <p:nvPr/>
        </p:nvPicPr>
        <p:blipFill>
          <a:blip r:embed="rId7"/>
          <a:stretch>
            <a:fillRect/>
          </a:stretch>
        </p:blipFill>
        <p:spPr>
          <a:xfrm>
            <a:off x="6019800" y="1625600"/>
            <a:ext cx="2726266" cy="3873500"/>
          </a:xfrm>
          <a:prstGeom prst="rect">
            <a:avLst/>
          </a:prstGeom>
        </p:spPr>
      </p:pic>
    </p:spTree>
    <p:extLst>
      <p:ext uri="{BB962C8B-B14F-4D97-AF65-F5344CB8AC3E}">
        <p14:creationId xmlns:p14="http://schemas.microsoft.com/office/powerpoint/2010/main" val="159039729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66700" y="156634"/>
            <a:ext cx="4775200" cy="368300"/>
          </a:xfrm>
          <a:prstGeom prst="rect">
            <a:avLst/>
          </a:prstGeom>
        </p:spPr>
      </p:pic>
      <p:pic>
        <p:nvPicPr>
          <p:cNvPr id="3" name="Picture 2"/>
          <p:cNvPicPr>
            <a:picLocks noChangeAspect="1"/>
          </p:cNvPicPr>
          <p:nvPr/>
        </p:nvPicPr>
        <p:blipFill>
          <a:blip r:embed="rId4"/>
          <a:stretch>
            <a:fillRect/>
          </a:stretch>
        </p:blipFill>
        <p:spPr>
          <a:xfrm>
            <a:off x="6766983" y="0"/>
            <a:ext cx="2400300" cy="524934"/>
          </a:xfrm>
          <a:prstGeom prst="rect">
            <a:avLst/>
          </a:prstGeom>
        </p:spPr>
      </p:pic>
      <p:pic>
        <p:nvPicPr>
          <p:cNvPr id="7" name="Picture 6"/>
          <p:cNvPicPr>
            <a:picLocks noChangeAspect="1"/>
          </p:cNvPicPr>
          <p:nvPr/>
        </p:nvPicPr>
        <p:blipFill>
          <a:blip r:embed="rId5"/>
          <a:stretch>
            <a:fillRect/>
          </a:stretch>
        </p:blipFill>
        <p:spPr>
          <a:xfrm>
            <a:off x="266700" y="6248400"/>
            <a:ext cx="3378200" cy="406400"/>
          </a:xfrm>
          <a:prstGeom prst="rect">
            <a:avLst/>
          </a:prstGeom>
        </p:spPr>
      </p:pic>
      <p:pic>
        <p:nvPicPr>
          <p:cNvPr id="8" name="Picture 7"/>
          <p:cNvPicPr>
            <a:picLocks noChangeAspect="1"/>
          </p:cNvPicPr>
          <p:nvPr/>
        </p:nvPicPr>
        <p:blipFill>
          <a:blip r:embed="rId6"/>
          <a:stretch>
            <a:fillRect/>
          </a:stretch>
        </p:blipFill>
        <p:spPr>
          <a:xfrm>
            <a:off x="6019800" y="1625600"/>
            <a:ext cx="2726266" cy="3873500"/>
          </a:xfrm>
          <a:prstGeom prst="rect">
            <a:avLst/>
          </a:prstGeom>
        </p:spPr>
      </p:pic>
      <p:pic>
        <p:nvPicPr>
          <p:cNvPr id="6" name="Picture 5"/>
          <p:cNvPicPr>
            <a:picLocks noChangeAspect="1"/>
          </p:cNvPicPr>
          <p:nvPr/>
        </p:nvPicPr>
        <p:blipFill rotWithShape="1">
          <a:blip r:embed="rId7"/>
          <a:srcRect l="5907"/>
          <a:stretch/>
        </p:blipFill>
        <p:spPr>
          <a:xfrm>
            <a:off x="135465" y="2771056"/>
            <a:ext cx="5664201" cy="2728044"/>
          </a:xfrm>
          <a:prstGeom prst="rect">
            <a:avLst/>
          </a:prstGeom>
        </p:spPr>
      </p:pic>
      <p:pic>
        <p:nvPicPr>
          <p:cNvPr id="9" name="Picture 8"/>
          <p:cNvPicPr>
            <a:picLocks noChangeAspect="1"/>
          </p:cNvPicPr>
          <p:nvPr/>
        </p:nvPicPr>
        <p:blipFill rotWithShape="1">
          <a:blip r:embed="rId8"/>
          <a:srcRect t="68847"/>
          <a:stretch/>
        </p:blipFill>
        <p:spPr>
          <a:xfrm>
            <a:off x="135466" y="1117600"/>
            <a:ext cx="5884334" cy="1452033"/>
          </a:xfrm>
          <a:prstGeom prst="rect">
            <a:avLst/>
          </a:prstGeom>
        </p:spPr>
      </p:pic>
    </p:spTree>
    <p:extLst>
      <p:ext uri="{BB962C8B-B14F-4D97-AF65-F5344CB8AC3E}">
        <p14:creationId xmlns:p14="http://schemas.microsoft.com/office/powerpoint/2010/main" val="13175842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37000" y="6269567"/>
            <a:ext cx="5207000" cy="495300"/>
          </a:xfrm>
          <a:prstGeom prst="rect">
            <a:avLst/>
          </a:prstGeom>
        </p:spPr>
      </p:pic>
      <p:pic>
        <p:nvPicPr>
          <p:cNvPr id="3" name="Picture 2"/>
          <p:cNvPicPr>
            <a:picLocks noChangeAspect="1"/>
          </p:cNvPicPr>
          <p:nvPr/>
        </p:nvPicPr>
        <p:blipFill>
          <a:blip r:embed="rId3"/>
          <a:stretch>
            <a:fillRect/>
          </a:stretch>
        </p:blipFill>
        <p:spPr>
          <a:xfrm>
            <a:off x="266700" y="287867"/>
            <a:ext cx="8610600" cy="5706533"/>
          </a:xfrm>
          <a:prstGeom prst="rect">
            <a:avLst/>
          </a:prstGeom>
        </p:spPr>
      </p:pic>
    </p:spTree>
    <p:extLst>
      <p:ext uri="{BB962C8B-B14F-4D97-AF65-F5344CB8AC3E}">
        <p14:creationId xmlns:p14="http://schemas.microsoft.com/office/powerpoint/2010/main" val="109600381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37000" y="6269567"/>
            <a:ext cx="5207000" cy="495300"/>
          </a:xfrm>
          <a:prstGeom prst="rect">
            <a:avLst/>
          </a:prstGeom>
        </p:spPr>
      </p:pic>
      <p:pic>
        <p:nvPicPr>
          <p:cNvPr id="2" name="Picture 1"/>
          <p:cNvPicPr>
            <a:picLocks noChangeAspect="1"/>
          </p:cNvPicPr>
          <p:nvPr/>
        </p:nvPicPr>
        <p:blipFill>
          <a:blip r:embed="rId3"/>
          <a:stretch>
            <a:fillRect/>
          </a:stretch>
        </p:blipFill>
        <p:spPr>
          <a:xfrm>
            <a:off x="203200" y="287867"/>
            <a:ext cx="8737600" cy="5185833"/>
          </a:xfrm>
          <a:prstGeom prst="rect">
            <a:avLst/>
          </a:prstGeom>
        </p:spPr>
      </p:pic>
    </p:spTree>
    <p:extLst>
      <p:ext uri="{BB962C8B-B14F-4D97-AF65-F5344CB8AC3E}">
        <p14:creationId xmlns:p14="http://schemas.microsoft.com/office/powerpoint/2010/main" val="307235484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64000" y="6142566"/>
            <a:ext cx="5080000" cy="431800"/>
          </a:xfrm>
          <a:prstGeom prst="rect">
            <a:avLst/>
          </a:prstGeom>
        </p:spPr>
      </p:pic>
      <p:pic>
        <p:nvPicPr>
          <p:cNvPr id="5" name="Picture 4"/>
          <p:cNvPicPr>
            <a:picLocks noChangeAspect="1"/>
          </p:cNvPicPr>
          <p:nvPr/>
        </p:nvPicPr>
        <p:blipFill rotWithShape="1">
          <a:blip r:embed="rId3"/>
          <a:srcRect t="-1" b="78409"/>
          <a:stretch/>
        </p:blipFill>
        <p:spPr>
          <a:xfrm>
            <a:off x="571500" y="1794935"/>
            <a:ext cx="8572500" cy="1286932"/>
          </a:xfrm>
          <a:prstGeom prst="rect">
            <a:avLst/>
          </a:prstGeom>
          <a:ln>
            <a:noFill/>
          </a:ln>
          <a:effectLst>
            <a:softEdge rad="112500"/>
          </a:effectLst>
        </p:spPr>
      </p:pic>
    </p:spTree>
    <p:extLst>
      <p:ext uri="{BB962C8B-B14F-4D97-AF65-F5344CB8AC3E}">
        <p14:creationId xmlns:p14="http://schemas.microsoft.com/office/powerpoint/2010/main" val="23546781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a:t>Property Rights</a:t>
            </a:r>
          </a:p>
        </p:txBody>
      </p:sp>
      <p:sp>
        <p:nvSpPr>
          <p:cNvPr id="572419" name="Rectangle 3"/>
          <p:cNvSpPr>
            <a:spLocks noGrp="1" noChangeArrowheads="1"/>
          </p:cNvSpPr>
          <p:nvPr>
            <p:ph type="body" idx="1"/>
          </p:nvPr>
        </p:nvSpPr>
        <p:spPr/>
        <p:txBody>
          <a:bodyPr/>
          <a:lstStyle/>
          <a:p>
            <a:r>
              <a:rPr lang="en-US" sz="2800"/>
              <a:t>Bundle of entitlements defining the owner</a:t>
            </a:r>
            <a:r>
              <a:rPr lang="ja-JP" altLang="en-US" sz="2800">
                <a:latin typeface="Arial"/>
              </a:rPr>
              <a:t>’</a:t>
            </a:r>
            <a:r>
              <a:rPr lang="en-US" sz="2800"/>
              <a:t>s rights, privileges, and limitations for use of a resource (Tietenberg)</a:t>
            </a:r>
          </a:p>
          <a:p>
            <a:r>
              <a:rPr lang="en-US" sz="2800"/>
              <a:t>Rules that specify both the proper relationships among people with respect to the use of things and the penalties for violating those proper relationships (Randall)</a:t>
            </a:r>
          </a:p>
        </p:txBody>
      </p:sp>
    </p:spTree>
    <p:extLst>
      <p:ext uri="{BB962C8B-B14F-4D97-AF65-F5344CB8AC3E}">
        <p14:creationId xmlns:p14="http://schemas.microsoft.com/office/powerpoint/2010/main" val="1698651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24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72419">
                                            <p:txEl>
                                              <p:pRg st="0" end="0"/>
                                            </p:txEl>
                                          </p:spTgt>
                                        </p:tgtEl>
                                        <p:attrNameLst>
                                          <p:attrName>ppt_c</p:attrName>
                                        </p:attrNameLst>
                                      </p:cBhvr>
                                      <p:to>
                                        <a:srgbClr val="B2770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24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72419">
                                            <p:txEl>
                                              <p:pRg st="1" end="1"/>
                                            </p:txEl>
                                          </p:spTgt>
                                        </p:tgtEl>
                                        <p:attrNameLst>
                                          <p:attrName>ppt_c</p:attrName>
                                        </p:attrNameLst>
                                      </p:cBhvr>
                                      <p:to>
                                        <a:srgbClr val="B277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804" y="381373"/>
            <a:ext cx="2579435" cy="1113595"/>
          </a:xfrm>
        </p:spPr>
        <p:txBody>
          <a:bodyPr>
            <a:noAutofit/>
          </a:bodyPr>
          <a:lstStyle/>
          <a:p>
            <a:r>
              <a:rPr lang="en-US" sz="3200" b="1" baseline="-25000" dirty="0" smtClean="0"/>
              <a:t/>
            </a:r>
            <a:br>
              <a:rPr lang="en-US" sz="3200" b="1" baseline="-25000" dirty="0" smtClean="0"/>
            </a:br>
            <a:r>
              <a:rPr lang="en-US" sz="3200" b="1" baseline="-25000" dirty="0" smtClean="0"/>
              <a:t/>
            </a:r>
            <a:br>
              <a:rPr lang="en-US" sz="3200" b="1" baseline="-25000" dirty="0" smtClean="0"/>
            </a:br>
            <a:r>
              <a:rPr lang="en-US" sz="3200" b="1" baseline="-25000" dirty="0" smtClean="0"/>
              <a:t/>
            </a:r>
            <a:br>
              <a:rPr lang="en-US" sz="3200" b="1" baseline="-25000" dirty="0" smtClean="0"/>
            </a:br>
            <a:r>
              <a:rPr lang="en-US" sz="2000" b="1" baseline="-25000" dirty="0" smtClean="0"/>
              <a:t>Resources and Environmental Economics </a:t>
            </a:r>
            <a:r>
              <a:rPr lang="en-US" sz="2000" b="1" dirty="0" smtClean="0"/>
              <a:t/>
            </a:r>
            <a:br>
              <a:rPr lang="en-US" sz="2000" b="1" dirty="0" smtClean="0"/>
            </a:br>
            <a:r>
              <a:rPr lang="en-US" sz="2000" b="1" baseline="-25000" dirty="0" smtClean="0"/>
              <a:t>First Term 2019/2020</a:t>
            </a:r>
            <a:br>
              <a:rPr lang="en-US" sz="2000" b="1" baseline="-25000" dirty="0" smtClean="0"/>
            </a:br>
            <a:r>
              <a:rPr lang="en-US" sz="1800" b="1" baseline="-25000" dirty="0" smtClean="0"/>
              <a:t>COURSE SYLLABUS</a:t>
            </a:r>
            <a:r>
              <a:rPr lang="en-US" sz="1800" b="1" dirty="0" smtClean="0"/>
              <a:t/>
            </a:r>
            <a:br>
              <a:rPr lang="en-US" sz="1800" b="1" dirty="0" smtClean="0"/>
            </a:br>
            <a:r>
              <a:rPr lang="en-US" sz="2800" b="1" dirty="0" smtClean="0"/>
              <a:t/>
            </a:r>
            <a:br>
              <a:rPr lang="en-US" sz="2800" b="1" dirty="0" smtClean="0"/>
            </a:br>
            <a:r>
              <a:rPr lang="en-US" sz="3200" b="1" dirty="0" smtClean="0"/>
              <a:t/>
            </a:r>
            <a:br>
              <a:rPr lang="en-US" sz="3200" b="1" dirty="0" smtClean="0"/>
            </a:br>
            <a:r>
              <a:rPr lang="en-US" sz="3200" b="1" dirty="0" smtClean="0"/>
              <a:t> </a:t>
            </a:r>
            <a:endParaRPr lang="en-US" sz="3200" b="1" dirty="0"/>
          </a:p>
        </p:txBody>
      </p:sp>
      <p:pic>
        <p:nvPicPr>
          <p:cNvPr id="8" name="Picture 7"/>
          <p:cNvPicPr>
            <a:picLocks noChangeAspect="1"/>
          </p:cNvPicPr>
          <p:nvPr/>
        </p:nvPicPr>
        <p:blipFill>
          <a:blip r:embed="rId2"/>
          <a:stretch>
            <a:fillRect/>
          </a:stretch>
        </p:blipFill>
        <p:spPr>
          <a:xfrm>
            <a:off x="7950292" y="290738"/>
            <a:ext cx="846467" cy="908658"/>
          </a:xfrm>
          <a:prstGeom prst="rect">
            <a:avLst/>
          </a:prstGeom>
        </p:spPr>
      </p:pic>
      <p:sp>
        <p:nvSpPr>
          <p:cNvPr id="4" name="Footer Placeholder 3"/>
          <p:cNvSpPr>
            <a:spLocks noGrp="1"/>
          </p:cNvSpPr>
          <p:nvPr>
            <p:ph type="ftr" sz="quarter" idx="11"/>
          </p:nvPr>
        </p:nvSpPr>
        <p:spPr/>
        <p:txBody>
          <a:bodyPr/>
          <a:lstStyle/>
          <a:p>
            <a:r>
              <a:rPr lang="en-US" smtClean="0"/>
              <a:t>Dr. Walaa Wageh Diab</a:t>
            </a:r>
            <a:endParaRPr lang="en-US"/>
          </a:p>
        </p:txBody>
      </p:sp>
      <p:pic>
        <p:nvPicPr>
          <p:cNvPr id="6" name="Picture 5"/>
          <p:cNvPicPr>
            <a:picLocks noChangeAspect="1"/>
          </p:cNvPicPr>
          <p:nvPr/>
        </p:nvPicPr>
        <p:blipFill>
          <a:blip r:embed="rId3"/>
          <a:stretch>
            <a:fillRect/>
          </a:stretch>
        </p:blipFill>
        <p:spPr>
          <a:xfrm>
            <a:off x="7950292" y="5623514"/>
            <a:ext cx="1193708" cy="1234485"/>
          </a:xfrm>
          <a:prstGeom prst="rect">
            <a:avLst/>
          </a:prstGeom>
        </p:spPr>
      </p:pic>
      <p:pic>
        <p:nvPicPr>
          <p:cNvPr id="12" name="Picture 11"/>
          <p:cNvPicPr>
            <a:picLocks noChangeAspect="1"/>
          </p:cNvPicPr>
          <p:nvPr/>
        </p:nvPicPr>
        <p:blipFill>
          <a:blip r:embed="rId4"/>
          <a:stretch>
            <a:fillRect/>
          </a:stretch>
        </p:blipFill>
        <p:spPr>
          <a:xfrm>
            <a:off x="761892" y="1748968"/>
            <a:ext cx="6908908" cy="1976366"/>
          </a:xfrm>
          <a:prstGeom prst="rect">
            <a:avLst/>
          </a:prstGeom>
        </p:spPr>
      </p:pic>
      <p:pic>
        <p:nvPicPr>
          <p:cNvPr id="3" name="Picture 2"/>
          <p:cNvPicPr>
            <a:picLocks noChangeAspect="1"/>
          </p:cNvPicPr>
          <p:nvPr/>
        </p:nvPicPr>
        <p:blipFill>
          <a:blip r:embed="rId5"/>
          <a:stretch>
            <a:fillRect/>
          </a:stretch>
        </p:blipFill>
        <p:spPr>
          <a:xfrm>
            <a:off x="254000" y="3725334"/>
            <a:ext cx="8636000" cy="1898180"/>
          </a:xfrm>
          <a:prstGeom prst="rect">
            <a:avLst/>
          </a:prstGeom>
        </p:spPr>
      </p:pic>
    </p:spTree>
    <p:extLst>
      <p:ext uri="{BB962C8B-B14F-4D97-AF65-F5344CB8AC3E}">
        <p14:creationId xmlns:p14="http://schemas.microsoft.com/office/powerpoint/2010/main" val="291590842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dirty="0" smtClean="0">
                <a:latin typeface="Corbel" pitchFamily="34" charset="0"/>
              </a:rPr>
              <a:t>Overexploiting Shared Renewable Resources: Tragedy of the Commons</a:t>
            </a:r>
          </a:p>
        </p:txBody>
      </p:sp>
      <p:sp>
        <p:nvSpPr>
          <p:cNvPr id="22531" name="Rectangle 3"/>
          <p:cNvSpPr>
            <a:spLocks noGrp="1" noChangeArrowheads="1"/>
          </p:cNvSpPr>
          <p:nvPr>
            <p:ph sz="half" idx="1"/>
          </p:nvPr>
        </p:nvSpPr>
        <p:spPr/>
        <p:txBody>
          <a:bodyPr/>
          <a:lstStyle/>
          <a:p>
            <a:pPr eaLnBrk="1" hangingPunct="1"/>
            <a:r>
              <a:rPr lang="en-US" dirty="0" smtClean="0">
                <a:latin typeface="Corbel" pitchFamily="34" charset="0"/>
              </a:rPr>
              <a:t>Three types of property or resource rights</a:t>
            </a:r>
          </a:p>
          <a:p>
            <a:pPr lvl="1" eaLnBrk="1" hangingPunct="1"/>
            <a:r>
              <a:rPr lang="en-US" b="1" dirty="0" smtClean="0">
                <a:solidFill>
                  <a:srgbClr val="1F881A"/>
                </a:solidFill>
                <a:latin typeface="Corbel" pitchFamily="34" charset="0"/>
              </a:rPr>
              <a:t>Private property</a:t>
            </a:r>
          </a:p>
          <a:p>
            <a:pPr lvl="1" eaLnBrk="1" hangingPunct="1"/>
            <a:r>
              <a:rPr lang="en-US" b="1" dirty="0" smtClean="0">
                <a:solidFill>
                  <a:srgbClr val="1F881A"/>
                </a:solidFill>
                <a:latin typeface="Corbel" pitchFamily="34" charset="0"/>
              </a:rPr>
              <a:t>Common property</a:t>
            </a:r>
          </a:p>
          <a:p>
            <a:pPr lvl="1" eaLnBrk="1" hangingPunct="1"/>
            <a:r>
              <a:rPr lang="en-US" b="1" dirty="0" smtClean="0">
                <a:solidFill>
                  <a:srgbClr val="1F881A"/>
                </a:solidFill>
                <a:latin typeface="Corbel" pitchFamily="34" charset="0"/>
              </a:rPr>
              <a:t>Open access renewable resources</a:t>
            </a:r>
          </a:p>
          <a:p>
            <a:pPr lvl="1" eaLnBrk="1" hangingPunct="1">
              <a:buFont typeface="Times" pitchFamily="18" charset="0"/>
              <a:buNone/>
            </a:pPr>
            <a:endParaRPr lang="en-US" sz="2800" b="1" dirty="0" smtClean="0">
              <a:solidFill>
                <a:srgbClr val="1F881A"/>
              </a:solidFill>
              <a:latin typeface="Corbel" pitchFamily="34" charset="0"/>
            </a:endParaRPr>
          </a:p>
          <a:p>
            <a:pPr eaLnBrk="1" hangingPunct="1">
              <a:buFont typeface="Wingdings" pitchFamily="2" charset="2"/>
              <a:buNone/>
            </a:pPr>
            <a:endParaRPr lang="en-US" dirty="0" smtClean="0">
              <a:latin typeface="Corbel" pitchFamily="34" charset="0"/>
            </a:endParaRPr>
          </a:p>
        </p:txBody>
      </p:sp>
      <p:pic>
        <p:nvPicPr>
          <p:cNvPr id="91144" name="Picture 8" descr="home"/>
          <p:cNvPicPr>
            <a:picLocks noGrp="1" noChangeAspect="1" noChangeArrowheads="1"/>
          </p:cNvPicPr>
          <p:nvPr>
            <p:ph sz="half" idx="2"/>
          </p:nvPr>
        </p:nvPicPr>
        <p:blipFill>
          <a:blip r:embed="rId3"/>
          <a:srcRect/>
          <a:stretch>
            <a:fillRect/>
          </a:stretch>
        </p:blipFill>
        <p:spPr>
          <a:xfrm>
            <a:off x="4648200" y="2466975"/>
            <a:ext cx="4038600" cy="3141663"/>
          </a:xfrm>
        </p:spPr>
      </p:pic>
    </p:spTree>
    <p:extLst>
      <p:ext uri="{BB962C8B-B14F-4D97-AF65-F5344CB8AC3E}">
        <p14:creationId xmlns:p14="http://schemas.microsoft.com/office/powerpoint/2010/main" val="677630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pPr algn="l"/>
            <a:r>
              <a:rPr lang="en-US"/>
              <a:t>Non-attenuated property rights are:</a:t>
            </a:r>
          </a:p>
        </p:txBody>
      </p:sp>
      <p:sp>
        <p:nvSpPr>
          <p:cNvPr id="573443" name="Rectangle 3"/>
          <p:cNvSpPr>
            <a:spLocks noGrp="1" noChangeArrowheads="1"/>
          </p:cNvSpPr>
          <p:nvPr>
            <p:ph type="body" idx="1"/>
          </p:nvPr>
        </p:nvSpPr>
        <p:spPr/>
        <p:txBody>
          <a:bodyPr/>
          <a:lstStyle/>
          <a:p>
            <a:r>
              <a:rPr lang="en-US"/>
              <a:t>Completely specified</a:t>
            </a:r>
          </a:p>
          <a:p>
            <a:r>
              <a:rPr lang="en-US"/>
              <a:t>Exclusive</a:t>
            </a:r>
          </a:p>
          <a:p>
            <a:r>
              <a:rPr lang="en-US"/>
              <a:t>Transferable</a:t>
            </a:r>
          </a:p>
          <a:p>
            <a:r>
              <a:rPr lang="en-US"/>
              <a:t>Enforceable and enforced</a:t>
            </a:r>
          </a:p>
        </p:txBody>
      </p:sp>
    </p:spTree>
    <p:extLst>
      <p:ext uri="{BB962C8B-B14F-4D97-AF65-F5344CB8AC3E}">
        <p14:creationId xmlns:p14="http://schemas.microsoft.com/office/powerpoint/2010/main" val="753537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4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73443">
                                            <p:txEl>
                                              <p:pRg st="0" end="0"/>
                                            </p:txEl>
                                          </p:spTgt>
                                        </p:tgtEl>
                                        <p:attrNameLst>
                                          <p:attrName>ppt_c</p:attrName>
                                        </p:attrNameLst>
                                      </p:cBhvr>
                                      <p:to>
                                        <a:srgbClr val="B2770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4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73443">
                                            <p:txEl>
                                              <p:pRg st="1" end="1"/>
                                            </p:txEl>
                                          </p:spTgt>
                                        </p:tgtEl>
                                        <p:attrNameLst>
                                          <p:attrName>ppt_c</p:attrName>
                                        </p:attrNameLst>
                                      </p:cBhvr>
                                      <p:to>
                                        <a:srgbClr val="B2770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4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73443">
                                            <p:txEl>
                                              <p:pRg st="2" end="2"/>
                                            </p:txEl>
                                          </p:spTgt>
                                        </p:tgtEl>
                                        <p:attrNameLst>
                                          <p:attrName>ppt_c</p:attrName>
                                        </p:attrNameLst>
                                      </p:cBhvr>
                                      <p:to>
                                        <a:srgbClr val="B277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4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73443">
                                            <p:txEl>
                                              <p:pRg st="3" end="3"/>
                                            </p:txEl>
                                          </p:spTgt>
                                        </p:tgtEl>
                                        <p:attrNameLst>
                                          <p:attrName>ppt_c</p:attrName>
                                        </p:attrNameLst>
                                      </p:cBhvr>
                                      <p:to>
                                        <a:srgbClr val="B277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a:t>How is property held?</a:t>
            </a:r>
            <a:br>
              <a:rPr lang="en-US"/>
            </a:br>
            <a:r>
              <a:rPr lang="en-US"/>
              <a:t>Who has rights of use?</a:t>
            </a:r>
          </a:p>
        </p:txBody>
      </p:sp>
      <p:sp>
        <p:nvSpPr>
          <p:cNvPr id="574467" name="Rectangle 3"/>
          <p:cNvSpPr>
            <a:spLocks noGrp="1" noChangeArrowheads="1"/>
          </p:cNvSpPr>
          <p:nvPr>
            <p:ph type="body" idx="1"/>
          </p:nvPr>
        </p:nvSpPr>
        <p:spPr/>
        <p:txBody>
          <a:bodyPr/>
          <a:lstStyle/>
          <a:p>
            <a:r>
              <a:rPr lang="en-US"/>
              <a:t>Private property</a:t>
            </a:r>
          </a:p>
          <a:p>
            <a:r>
              <a:rPr lang="en-US"/>
              <a:t>Common property</a:t>
            </a:r>
          </a:p>
          <a:p>
            <a:r>
              <a:rPr lang="en-US"/>
              <a:t>Public property</a:t>
            </a:r>
          </a:p>
          <a:p>
            <a:r>
              <a:rPr lang="en-US"/>
              <a:t>Open access (res nullius)</a:t>
            </a:r>
          </a:p>
          <a:p>
            <a:endParaRPr lang="en-US"/>
          </a:p>
          <a:p>
            <a:endParaRPr lang="en-US"/>
          </a:p>
        </p:txBody>
      </p:sp>
    </p:spTree>
    <p:extLst>
      <p:ext uri="{BB962C8B-B14F-4D97-AF65-F5344CB8AC3E}">
        <p14:creationId xmlns:p14="http://schemas.microsoft.com/office/powerpoint/2010/main" val="2790346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44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74467">
                                            <p:txEl>
                                              <p:pRg st="0" end="0"/>
                                            </p:txEl>
                                          </p:spTgt>
                                        </p:tgtEl>
                                        <p:attrNameLst>
                                          <p:attrName>ppt_c</p:attrName>
                                        </p:attrNameLst>
                                      </p:cBhvr>
                                      <p:to>
                                        <a:srgbClr val="B2770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446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74467">
                                            <p:txEl>
                                              <p:pRg st="1" end="1"/>
                                            </p:txEl>
                                          </p:spTgt>
                                        </p:tgtEl>
                                        <p:attrNameLst>
                                          <p:attrName>ppt_c</p:attrName>
                                        </p:attrNameLst>
                                      </p:cBhvr>
                                      <p:to>
                                        <a:srgbClr val="B2770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44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74467">
                                            <p:txEl>
                                              <p:pRg st="2" end="2"/>
                                            </p:txEl>
                                          </p:spTgt>
                                        </p:tgtEl>
                                        <p:attrNameLst>
                                          <p:attrName>ppt_c</p:attrName>
                                        </p:attrNameLst>
                                      </p:cBhvr>
                                      <p:to>
                                        <a:srgbClr val="B277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446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74467">
                                            <p:txEl>
                                              <p:pRg st="3" end="3"/>
                                            </p:txEl>
                                          </p:spTgt>
                                        </p:tgtEl>
                                        <p:attrNameLst>
                                          <p:attrName>ppt_c</p:attrName>
                                        </p:attrNameLst>
                                      </p:cBhvr>
                                      <p:to>
                                        <a:srgbClr val="B277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26167" y="563033"/>
            <a:ext cx="5549900" cy="571500"/>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1600" y="1591734"/>
            <a:ext cx="8928100" cy="2201334"/>
          </a:xfrm>
          <a:prstGeom prst="rect">
            <a:avLst/>
          </a:prstGeom>
        </p:spPr>
      </p:pic>
    </p:spTree>
    <p:extLst>
      <p:ext uri="{BB962C8B-B14F-4D97-AF65-F5344CB8AC3E}">
        <p14:creationId xmlns:p14="http://schemas.microsoft.com/office/powerpoint/2010/main" val="298041969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26167" y="563033"/>
            <a:ext cx="5549900" cy="571500"/>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8600" y="1676400"/>
            <a:ext cx="8674100" cy="2768600"/>
          </a:xfrm>
          <a:prstGeom prst="rect">
            <a:avLst/>
          </a:prstGeom>
        </p:spPr>
      </p:pic>
    </p:spTree>
    <p:extLst>
      <p:ext uri="{BB962C8B-B14F-4D97-AF65-F5344CB8AC3E}">
        <p14:creationId xmlns:p14="http://schemas.microsoft.com/office/powerpoint/2010/main" val="400965073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167003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17500" y="1270000"/>
            <a:ext cx="8509000" cy="2108200"/>
          </a:xfrm>
          <a:prstGeom prst="rect">
            <a:avLst/>
          </a:prstGeom>
        </p:spPr>
      </p:pic>
      <p:pic>
        <p:nvPicPr>
          <p:cNvPr id="5" name="Picture 4"/>
          <p:cNvPicPr>
            <a:picLocks noChangeAspect="1"/>
          </p:cNvPicPr>
          <p:nvPr/>
        </p:nvPicPr>
        <p:blipFill>
          <a:blip r:embed="rId4"/>
          <a:stretch>
            <a:fillRect/>
          </a:stretch>
        </p:blipFill>
        <p:spPr>
          <a:xfrm>
            <a:off x="1926167" y="563033"/>
            <a:ext cx="5549900" cy="571500"/>
          </a:xfrm>
          <a:prstGeom prst="rect">
            <a:avLst/>
          </a:prstGeom>
        </p:spPr>
      </p:pic>
    </p:spTree>
    <p:extLst>
      <p:ext uri="{BB962C8B-B14F-4D97-AF65-F5344CB8AC3E}">
        <p14:creationId xmlns:p14="http://schemas.microsoft.com/office/powerpoint/2010/main" val="38838407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26167" y="563033"/>
            <a:ext cx="5549900" cy="57150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92100" y="1591733"/>
            <a:ext cx="8547100" cy="2726267"/>
          </a:xfrm>
          <a:prstGeom prst="rect">
            <a:avLst/>
          </a:prstGeom>
          <a:ln>
            <a:noFill/>
          </a:ln>
          <a:effectLst>
            <a:softEdge rad="112500"/>
          </a:effectLst>
        </p:spPr>
      </p:pic>
    </p:spTree>
    <p:extLst>
      <p:ext uri="{BB962C8B-B14F-4D97-AF65-F5344CB8AC3E}">
        <p14:creationId xmlns:p14="http://schemas.microsoft.com/office/powerpoint/2010/main" val="407674105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26167" y="563033"/>
            <a:ext cx="5549900" cy="571500"/>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90500" y="1557867"/>
            <a:ext cx="8763000" cy="3001433"/>
          </a:xfrm>
          <a:prstGeom prst="rect">
            <a:avLst/>
          </a:prstGeom>
          <a:ln>
            <a:noFill/>
          </a:ln>
          <a:effectLst>
            <a:softEdge rad="112500"/>
          </a:effectLst>
        </p:spPr>
      </p:pic>
    </p:spTree>
    <p:extLst>
      <p:ext uri="{BB962C8B-B14F-4D97-AF65-F5344CB8AC3E}">
        <p14:creationId xmlns:p14="http://schemas.microsoft.com/office/powerpoint/2010/main" val="108251586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26167" y="563033"/>
            <a:ext cx="5549900" cy="571500"/>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27000" y="1507067"/>
            <a:ext cx="8890000" cy="2633133"/>
          </a:xfrm>
          <a:prstGeom prst="rect">
            <a:avLst/>
          </a:prstGeom>
          <a:ln>
            <a:noFill/>
          </a:ln>
          <a:effectLst>
            <a:softEdge rad="112500"/>
          </a:effectLst>
        </p:spPr>
      </p:pic>
    </p:spTree>
    <p:extLst>
      <p:ext uri="{BB962C8B-B14F-4D97-AF65-F5344CB8AC3E}">
        <p14:creationId xmlns:p14="http://schemas.microsoft.com/office/powerpoint/2010/main" val="31321483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1" descr="0102"/>
          <p:cNvPicPr>
            <a:picLocks noChangeAspect="1" noChangeArrowheads="1"/>
          </p:cNvPicPr>
          <p:nvPr/>
        </p:nvPicPr>
        <p:blipFill>
          <a:blip r:embed="rId3"/>
          <a:srcRect/>
          <a:stretch>
            <a:fillRect/>
          </a:stretch>
        </p:blipFill>
        <p:spPr bwMode="auto">
          <a:xfrm>
            <a:off x="1905000" y="1295400"/>
            <a:ext cx="5343525" cy="5486400"/>
          </a:xfrm>
          <a:prstGeom prst="rect">
            <a:avLst/>
          </a:prstGeom>
          <a:noFill/>
          <a:ln w="9525">
            <a:noFill/>
            <a:miter lim="800000"/>
            <a:headEnd/>
            <a:tailEnd/>
          </a:ln>
        </p:spPr>
      </p:pic>
      <p:sp>
        <p:nvSpPr>
          <p:cNvPr id="34818" name="Rectangle 2"/>
          <p:cNvSpPr>
            <a:spLocks noGrp="1" noChangeArrowheads="1"/>
          </p:cNvSpPr>
          <p:nvPr>
            <p:ph type="title"/>
          </p:nvPr>
        </p:nvSpPr>
        <p:spPr>
          <a:xfrm>
            <a:off x="457200" y="457200"/>
            <a:ext cx="8686800" cy="609600"/>
          </a:xfrm>
        </p:spPr>
        <p:txBody>
          <a:bodyPr>
            <a:noAutofit/>
          </a:bodyPr>
          <a:lstStyle/>
          <a:p>
            <a:pPr eaLnBrk="1" hangingPunct="1"/>
            <a:r>
              <a:rPr lang="en-US" sz="3200" b="1" dirty="0" smtClean="0">
                <a:solidFill>
                  <a:srgbClr val="000090"/>
                </a:solidFill>
                <a:latin typeface="Corbel" pitchFamily="34" charset="0"/>
              </a:rPr>
              <a:t>Environmental Science: Interdisciplinary Study</a:t>
            </a:r>
            <a:r>
              <a:rPr lang="en-US" sz="2000" b="1" dirty="0" smtClean="0">
                <a:solidFill>
                  <a:srgbClr val="000090"/>
                </a:solidFill>
                <a:latin typeface="Corbel" pitchFamily="34" charset="0"/>
              </a:rPr>
              <a:t> </a:t>
            </a:r>
          </a:p>
        </p:txBody>
      </p:sp>
    </p:spTree>
    <p:extLst>
      <p:ext uri="{BB962C8B-B14F-4D97-AF65-F5344CB8AC3E}">
        <p14:creationId xmlns:p14="http://schemas.microsoft.com/office/powerpoint/2010/main" val="8817752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26167" y="563033"/>
            <a:ext cx="5549900" cy="571500"/>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1329119"/>
            <a:ext cx="9143999" cy="5342614"/>
          </a:xfrm>
          <a:prstGeom prst="rect">
            <a:avLst/>
          </a:prstGeom>
          <a:ln>
            <a:noFill/>
          </a:ln>
          <a:effectLst>
            <a:softEdge rad="112500"/>
          </a:effectLst>
        </p:spPr>
      </p:pic>
    </p:spTree>
    <p:extLst>
      <p:ext uri="{BB962C8B-B14F-4D97-AF65-F5344CB8AC3E}">
        <p14:creationId xmlns:p14="http://schemas.microsoft.com/office/powerpoint/2010/main" val="285143064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52400" y="609601"/>
            <a:ext cx="8839200" cy="4597400"/>
          </a:xfrm>
          <a:prstGeom prst="rect">
            <a:avLst/>
          </a:prstGeom>
        </p:spPr>
      </p:pic>
    </p:spTree>
    <p:extLst>
      <p:ext uri="{BB962C8B-B14F-4D97-AF65-F5344CB8AC3E}">
        <p14:creationId xmlns:p14="http://schemas.microsoft.com/office/powerpoint/2010/main" val="90522207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66700" y="711200"/>
            <a:ext cx="8597900" cy="4343400"/>
          </a:xfrm>
          <a:prstGeom prst="rect">
            <a:avLst/>
          </a:prstGeom>
        </p:spPr>
      </p:pic>
    </p:spTree>
    <p:extLst>
      <p:ext uri="{BB962C8B-B14F-4D97-AF65-F5344CB8AC3E}">
        <p14:creationId xmlns:p14="http://schemas.microsoft.com/office/powerpoint/2010/main" val="341309848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1600" y="965200"/>
            <a:ext cx="8940800" cy="3594100"/>
          </a:xfrm>
          <a:prstGeom prst="rect">
            <a:avLst/>
          </a:prstGeom>
        </p:spPr>
      </p:pic>
    </p:spTree>
    <p:extLst>
      <p:ext uri="{BB962C8B-B14F-4D97-AF65-F5344CB8AC3E}">
        <p14:creationId xmlns:p14="http://schemas.microsoft.com/office/powerpoint/2010/main" val="345401416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91067" y="592666"/>
            <a:ext cx="8365066" cy="4199467"/>
          </a:xfrm>
          <a:prstGeom prst="rect">
            <a:avLst/>
          </a:prstGeom>
        </p:spPr>
      </p:pic>
    </p:spTree>
    <p:extLst>
      <p:ext uri="{BB962C8B-B14F-4D97-AF65-F5344CB8AC3E}">
        <p14:creationId xmlns:p14="http://schemas.microsoft.com/office/powerpoint/2010/main" val="100674654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7867" y="762000"/>
            <a:ext cx="8856133" cy="4470400"/>
          </a:xfrm>
          <a:prstGeom prst="rect">
            <a:avLst/>
          </a:prstGeom>
        </p:spPr>
      </p:pic>
    </p:spTree>
    <p:extLst>
      <p:ext uri="{BB962C8B-B14F-4D97-AF65-F5344CB8AC3E}">
        <p14:creationId xmlns:p14="http://schemas.microsoft.com/office/powerpoint/2010/main" val="283918444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pic>
        <p:nvPicPr>
          <p:cNvPr id="5" name="Content Placeholder 4"/>
          <p:cNvPicPr>
            <a:picLocks noGrp="1" noChangeAspect="1"/>
          </p:cNvPicPr>
          <p:nvPr>
            <p:ph idx="1"/>
          </p:nvPr>
        </p:nvPicPr>
        <p:blipFill>
          <a:blip r:embed="rId2"/>
          <a:srcRect t="13610" b="13610"/>
          <a:stretch>
            <a:fillRect/>
          </a:stretch>
        </p:blipFill>
        <p:spPr>
          <a:xfrm>
            <a:off x="186266" y="533400"/>
            <a:ext cx="8754534" cy="5647267"/>
          </a:xfrm>
        </p:spPr>
      </p:pic>
    </p:spTree>
    <p:extLst>
      <p:ext uri="{BB962C8B-B14F-4D97-AF65-F5344CB8AC3E}">
        <p14:creationId xmlns:p14="http://schemas.microsoft.com/office/powerpoint/2010/main" val="183004095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pic>
        <p:nvPicPr>
          <p:cNvPr id="3" name="Content Placeholder 2"/>
          <p:cNvPicPr>
            <a:picLocks noGrp="1" noChangeAspect="1"/>
          </p:cNvPicPr>
          <p:nvPr>
            <p:ph idx="1"/>
          </p:nvPr>
        </p:nvPicPr>
        <p:blipFill>
          <a:blip r:embed="rId2"/>
          <a:srcRect t="14743" b="14743"/>
          <a:stretch>
            <a:fillRect/>
          </a:stretch>
        </p:blipFill>
        <p:spPr>
          <a:xfrm>
            <a:off x="194732" y="372532"/>
            <a:ext cx="8695267" cy="5875867"/>
          </a:xfrm>
        </p:spPr>
      </p:pic>
    </p:spTree>
    <p:extLst>
      <p:ext uri="{BB962C8B-B14F-4D97-AF65-F5344CB8AC3E}">
        <p14:creationId xmlns:p14="http://schemas.microsoft.com/office/powerpoint/2010/main" val="99772530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sp>
        <p:nvSpPr>
          <p:cNvPr id="2" name="Content Placeholder 1"/>
          <p:cNvSpPr>
            <a:spLocks noGrp="1"/>
          </p:cNvSpPr>
          <p:nvPr>
            <p:ph idx="1"/>
          </p:nvPr>
        </p:nvSpPr>
        <p:spPr>
          <a:xfrm>
            <a:off x="685800" y="1032934"/>
            <a:ext cx="7772400" cy="4114800"/>
          </a:xfrm>
        </p:spPr>
        <p:txBody>
          <a:bodyPr/>
          <a:lstStyle/>
          <a:p>
            <a:pPr algn="just">
              <a:buFont typeface="Wingdings" charset="2"/>
              <a:buChar char="ü"/>
            </a:pPr>
            <a:r>
              <a:rPr lang="en-US" b="1" dirty="0">
                <a:solidFill>
                  <a:srgbClr val="000090"/>
                </a:solidFill>
              </a:rPr>
              <a:t>Merit goods are goods which are deemed to be socially desirable, and which are likely to be under-produced and under-consumed through the market mechanism. This is the case with healthcare and it is therefore usually </a:t>
            </a:r>
            <a:r>
              <a:rPr lang="en-US" b="1" dirty="0" err="1">
                <a:solidFill>
                  <a:srgbClr val="000090"/>
                </a:solidFill>
              </a:rPr>
              <a:t>categorised</a:t>
            </a:r>
            <a:r>
              <a:rPr lang="en-US" b="1" dirty="0">
                <a:solidFill>
                  <a:srgbClr val="000090"/>
                </a:solidFill>
              </a:rPr>
              <a:t> as a merit good.</a:t>
            </a:r>
          </a:p>
          <a:p>
            <a:pPr marL="0" indent="0" algn="just">
              <a:buNone/>
            </a:pPr>
            <a:endParaRPr lang="en-US" b="1" dirty="0">
              <a:solidFill>
                <a:srgbClr val="000090"/>
              </a:solidFill>
            </a:endParaRPr>
          </a:p>
        </p:txBody>
      </p:sp>
    </p:spTree>
    <p:extLst>
      <p:ext uri="{BB962C8B-B14F-4D97-AF65-F5344CB8AC3E}">
        <p14:creationId xmlns:p14="http://schemas.microsoft.com/office/powerpoint/2010/main" val="77867913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19800" y="6248400"/>
            <a:ext cx="2895600" cy="457200"/>
          </a:xfrm>
        </p:spPr>
        <p:txBody>
          <a:bodyPr/>
          <a:lstStyle/>
          <a:p>
            <a:r>
              <a:rPr lang="en-US" smtClean="0"/>
              <a:t>Dr. Walaa Wageh Diab</a:t>
            </a:r>
            <a:endParaRPr lang="en-US"/>
          </a:p>
        </p:txBody>
      </p:sp>
      <p:pic>
        <p:nvPicPr>
          <p:cNvPr id="8" name="Picture 7"/>
          <p:cNvPicPr>
            <a:picLocks noChangeAspect="1"/>
          </p:cNvPicPr>
          <p:nvPr/>
        </p:nvPicPr>
        <p:blipFill rotWithShape="1">
          <a:blip r:embed="rId2"/>
          <a:srcRect/>
          <a:stretch/>
        </p:blipFill>
        <p:spPr>
          <a:xfrm>
            <a:off x="203200" y="169333"/>
            <a:ext cx="8940799" cy="5943599"/>
          </a:xfrm>
          <a:prstGeom prst="rect">
            <a:avLst/>
          </a:prstGeom>
          <a:ln>
            <a:noFill/>
          </a:ln>
          <a:effectLst>
            <a:softEdge rad="112500"/>
          </a:effectLst>
        </p:spPr>
      </p:pic>
      <p:sp>
        <p:nvSpPr>
          <p:cNvPr id="10" name="Rectangle 9"/>
          <p:cNvSpPr/>
          <p:nvPr/>
        </p:nvSpPr>
        <p:spPr>
          <a:xfrm>
            <a:off x="203200" y="6485551"/>
            <a:ext cx="6045200" cy="253916"/>
          </a:xfrm>
          <a:prstGeom prst="rect">
            <a:avLst/>
          </a:prstGeom>
        </p:spPr>
        <p:txBody>
          <a:bodyPr wrap="square">
            <a:spAutoFit/>
          </a:bodyPr>
          <a:lstStyle/>
          <a:p>
            <a:r>
              <a:rPr lang="en-US" sz="1050" b="1" dirty="0">
                <a:solidFill>
                  <a:srgbClr val="FF0000"/>
                </a:solidFill>
              </a:rPr>
              <a:t>http://</a:t>
            </a:r>
            <a:r>
              <a:rPr lang="en-US" sz="1050" b="1" dirty="0" err="1">
                <a:solidFill>
                  <a:srgbClr val="FF0000"/>
                </a:solidFill>
              </a:rPr>
              <a:t>www.sanandres.esc.edu.ar</a:t>
            </a:r>
            <a:r>
              <a:rPr lang="en-US" sz="1050" b="1" dirty="0">
                <a:solidFill>
                  <a:srgbClr val="FF0000"/>
                </a:solidFill>
              </a:rPr>
              <a:t>/secondary/economics%20packs/</a:t>
            </a:r>
            <a:r>
              <a:rPr lang="en-US" sz="1050" b="1" dirty="0" err="1">
                <a:solidFill>
                  <a:srgbClr val="FF0000"/>
                </a:solidFill>
              </a:rPr>
              <a:t>microeconomics_sl</a:t>
            </a:r>
            <a:r>
              <a:rPr lang="en-US" sz="1050" b="1" dirty="0">
                <a:solidFill>
                  <a:srgbClr val="FF0000"/>
                </a:solidFill>
              </a:rPr>
              <a:t>/page_118.htm</a:t>
            </a:r>
          </a:p>
        </p:txBody>
      </p:sp>
    </p:spTree>
    <p:extLst>
      <p:ext uri="{BB962C8B-B14F-4D97-AF65-F5344CB8AC3E}">
        <p14:creationId xmlns:p14="http://schemas.microsoft.com/office/powerpoint/2010/main" val="41421656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b="1" dirty="0" smtClean="0">
                <a:solidFill>
                  <a:srgbClr val="000090"/>
                </a:solidFill>
                <a:latin typeface="Corbel" pitchFamily="34" charset="0"/>
              </a:rPr>
              <a:t>Our Goals</a:t>
            </a:r>
          </a:p>
        </p:txBody>
      </p:sp>
      <p:sp>
        <p:nvSpPr>
          <p:cNvPr id="3" name="Content Placeholder 2"/>
          <p:cNvSpPr>
            <a:spLocks noGrp="1"/>
          </p:cNvSpPr>
          <p:nvPr>
            <p:ph idx="1"/>
          </p:nvPr>
        </p:nvSpPr>
        <p:spPr/>
        <p:txBody>
          <a:bodyPr/>
          <a:lstStyle/>
          <a:p>
            <a:pPr marL="514350" indent="-514350" algn="just">
              <a:buFont typeface="Arial" charset="0"/>
              <a:buAutoNum type="arabicPeriod"/>
            </a:pPr>
            <a:r>
              <a:rPr lang="en-US" dirty="0" smtClean="0">
                <a:latin typeface="Corbel" pitchFamily="34" charset="0"/>
              </a:rPr>
              <a:t>Learn how nature works</a:t>
            </a:r>
          </a:p>
          <a:p>
            <a:pPr marL="514350" indent="-514350" algn="just">
              <a:buFont typeface="Arial" charset="0"/>
              <a:buAutoNum type="arabicPeriod"/>
            </a:pPr>
            <a:r>
              <a:rPr lang="en-US" dirty="0" smtClean="0">
                <a:latin typeface="Corbel" pitchFamily="34" charset="0"/>
              </a:rPr>
              <a:t>Learn how the environment affects us</a:t>
            </a:r>
          </a:p>
          <a:p>
            <a:pPr marL="514350" indent="-514350" algn="just">
              <a:buFont typeface="Arial" charset="0"/>
              <a:buAutoNum type="arabicPeriod"/>
            </a:pPr>
            <a:r>
              <a:rPr lang="en-US" dirty="0" smtClean="0">
                <a:latin typeface="Corbel" pitchFamily="34" charset="0"/>
              </a:rPr>
              <a:t>Learn how we affect the environment</a:t>
            </a:r>
          </a:p>
          <a:p>
            <a:pPr marL="514350" indent="-514350" algn="just">
              <a:buFont typeface="Arial" charset="0"/>
              <a:buAutoNum type="arabicPeriod"/>
            </a:pPr>
            <a:r>
              <a:rPr lang="en-US" dirty="0" smtClean="0">
                <a:latin typeface="Corbel" pitchFamily="34" charset="0"/>
              </a:rPr>
              <a:t>Learn how to deal with environmental problems and live more </a:t>
            </a:r>
            <a:r>
              <a:rPr lang="en-US" b="1" dirty="0" smtClean="0">
                <a:latin typeface="Corbel" pitchFamily="34" charset="0"/>
              </a:rPr>
              <a:t>sustainably</a:t>
            </a:r>
          </a:p>
        </p:txBody>
      </p:sp>
      <p:pic>
        <p:nvPicPr>
          <p:cNvPr id="36867" name="Picture 2" descr="C:\Program Files\Microsoft Office\MEDIA\CAGCAT10\j0284916.jpg"/>
          <p:cNvPicPr>
            <a:picLocks noChangeAspect="1" noChangeArrowheads="1"/>
          </p:cNvPicPr>
          <p:nvPr/>
        </p:nvPicPr>
        <p:blipFill>
          <a:blip r:embed="rId2"/>
          <a:srcRect/>
          <a:stretch>
            <a:fillRect/>
          </a:stretch>
        </p:blipFill>
        <p:spPr bwMode="auto">
          <a:xfrm>
            <a:off x="6248400" y="5099050"/>
            <a:ext cx="2438400" cy="1612900"/>
          </a:xfrm>
          <a:prstGeom prst="rect">
            <a:avLst/>
          </a:prstGeom>
          <a:noFill/>
          <a:ln w="9525">
            <a:noFill/>
            <a:miter lim="800000"/>
            <a:headEnd/>
            <a:tailEnd/>
          </a:ln>
        </p:spPr>
      </p:pic>
    </p:spTree>
    <p:extLst>
      <p:ext uri="{BB962C8B-B14F-4D97-AF65-F5344CB8AC3E}">
        <p14:creationId xmlns:p14="http://schemas.microsoft.com/office/powerpoint/2010/main" val="3272127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Walaa Wageh Diab</a:t>
            </a:r>
            <a:endParaRPr lang="en-US"/>
          </a:p>
        </p:txBody>
      </p:sp>
      <p:pic>
        <p:nvPicPr>
          <p:cNvPr id="7" name="Picture 6"/>
          <p:cNvPicPr>
            <a:picLocks noChangeAspect="1"/>
          </p:cNvPicPr>
          <p:nvPr/>
        </p:nvPicPr>
        <p:blipFill rotWithShape="1">
          <a:blip r:embed="rId2"/>
          <a:srcRect b="8434"/>
          <a:stretch/>
        </p:blipFill>
        <p:spPr>
          <a:xfrm>
            <a:off x="190500" y="1320800"/>
            <a:ext cx="8763000" cy="3860800"/>
          </a:xfrm>
          <a:prstGeom prst="rect">
            <a:avLst/>
          </a:prstGeom>
        </p:spPr>
      </p:pic>
    </p:spTree>
    <p:extLst>
      <p:ext uri="{BB962C8B-B14F-4D97-AF65-F5344CB8AC3E}">
        <p14:creationId xmlns:p14="http://schemas.microsoft.com/office/powerpoint/2010/main" val="182200335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7321" b="17321"/>
          <a:stretch>
            <a:fillRect/>
          </a:stretch>
        </p:blipFill>
        <p:spPr/>
      </p:pic>
    </p:spTree>
    <p:extLst>
      <p:ext uri="{BB962C8B-B14F-4D97-AF65-F5344CB8AC3E}">
        <p14:creationId xmlns:p14="http://schemas.microsoft.com/office/powerpoint/2010/main" val="3853075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s-thank-you-591500.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5302" y="304801"/>
            <a:ext cx="4160289" cy="2286000"/>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6121401" y="5994402"/>
            <a:ext cx="3048000" cy="838200"/>
          </a:xfrm>
          <a:prstGeom prst="rect">
            <a:avLst/>
          </a:prstGeom>
          <a:ln>
            <a:noFill/>
          </a:ln>
          <a:effectLst>
            <a:softEdge rad="112500"/>
          </a:effectLst>
        </p:spPr>
      </p:pic>
      <p:pic>
        <p:nvPicPr>
          <p:cNvPr id="8" name="Picture 7"/>
          <p:cNvPicPr>
            <a:picLocks noChangeAspect="1"/>
          </p:cNvPicPr>
          <p:nvPr/>
        </p:nvPicPr>
        <p:blipFill>
          <a:blip r:embed="rId4"/>
          <a:stretch>
            <a:fillRect/>
          </a:stretch>
        </p:blipFill>
        <p:spPr>
          <a:xfrm>
            <a:off x="4477790" y="2590800"/>
            <a:ext cx="2895600" cy="1908464"/>
          </a:xfrm>
          <a:prstGeom prst="rect">
            <a:avLst/>
          </a:prstGeom>
        </p:spPr>
      </p:pic>
      <p:sp>
        <p:nvSpPr>
          <p:cNvPr id="2" name="Slide Number Placeholder 1"/>
          <p:cNvSpPr>
            <a:spLocks noGrp="1"/>
          </p:cNvSpPr>
          <p:nvPr>
            <p:ph type="sldNum" sz="quarter" idx="11"/>
          </p:nvPr>
        </p:nvSpPr>
        <p:spPr/>
        <p:txBody>
          <a:bodyPr/>
          <a:lstStyle/>
          <a:p>
            <a:fld id="{21198177-D5AB-E646-9662-6AF8A5C0297F}" type="slidenum">
              <a:rPr lang="en-US" smtClean="0"/>
              <a:pPr/>
              <a:t>72</a:t>
            </a:fld>
            <a:endParaRPr lang="en-US"/>
          </a:p>
        </p:txBody>
      </p:sp>
    </p:spTree>
    <p:extLst>
      <p:ext uri="{BB962C8B-B14F-4D97-AF65-F5344CB8AC3E}">
        <p14:creationId xmlns:p14="http://schemas.microsoft.com/office/powerpoint/2010/main" val="34998114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p:txBody>
          <a:bodyPr/>
          <a:lstStyle/>
          <a:p>
            <a:pPr eaLnBrk="1" hangingPunct="1"/>
            <a:r>
              <a:rPr lang="en-US" smtClean="0">
                <a:latin typeface="Corbel" pitchFamily="34" charset="0"/>
              </a:rPr>
              <a:t>Consumption and Conservation </a:t>
            </a:r>
          </a:p>
        </p:txBody>
      </p:sp>
      <p:sp>
        <p:nvSpPr>
          <p:cNvPr id="141315" name="Rectangle 3"/>
          <p:cNvSpPr>
            <a:spLocks noGrp="1" noChangeArrowheads="1"/>
          </p:cNvSpPr>
          <p:nvPr>
            <p:ph sz="half" idx="4294967295"/>
          </p:nvPr>
        </p:nvSpPr>
        <p:spPr>
          <a:xfrm>
            <a:off x="228600" y="1447800"/>
            <a:ext cx="4267200" cy="5181600"/>
          </a:xfrm>
        </p:spPr>
        <p:txBody>
          <a:bodyPr/>
          <a:lstStyle/>
          <a:p>
            <a:pPr eaLnBrk="1" hangingPunct="1"/>
            <a:r>
              <a:rPr lang="en-US" b="1" smtClean="0">
                <a:solidFill>
                  <a:srgbClr val="1F881A"/>
                </a:solidFill>
                <a:latin typeface="Corbel" pitchFamily="34" charset="0"/>
              </a:rPr>
              <a:t>Resource</a:t>
            </a:r>
            <a:r>
              <a:rPr lang="en-US" smtClean="0">
                <a:latin typeface="Corbel" pitchFamily="34" charset="0"/>
              </a:rPr>
              <a:t> – anything obtained from the environment to meet our needs and wants</a:t>
            </a:r>
          </a:p>
          <a:p>
            <a:pPr lvl="1" eaLnBrk="1" hangingPunct="1"/>
            <a:r>
              <a:rPr lang="en-US" sz="2400" b="1" smtClean="0">
                <a:solidFill>
                  <a:srgbClr val="1F881A"/>
                </a:solidFill>
                <a:latin typeface="Corbel" pitchFamily="34" charset="0"/>
              </a:rPr>
              <a:t>Renewable</a:t>
            </a:r>
          </a:p>
          <a:p>
            <a:pPr lvl="2" eaLnBrk="1" hangingPunct="1"/>
            <a:r>
              <a:rPr lang="en-US" sz="2200" b="1" smtClean="0">
                <a:latin typeface="Corbel" pitchFamily="34" charset="0"/>
              </a:rPr>
              <a:t>Air, water, trees, etc.</a:t>
            </a:r>
          </a:p>
          <a:p>
            <a:pPr lvl="1" eaLnBrk="1" hangingPunct="1"/>
            <a:r>
              <a:rPr lang="en-US" sz="2400" b="1" smtClean="0">
                <a:solidFill>
                  <a:srgbClr val="1F881A"/>
                </a:solidFill>
                <a:latin typeface="Corbel" pitchFamily="34" charset="0"/>
              </a:rPr>
              <a:t>Nonrenewable</a:t>
            </a:r>
          </a:p>
          <a:p>
            <a:pPr lvl="2" eaLnBrk="1" hangingPunct="1"/>
            <a:r>
              <a:rPr lang="en-US" sz="2200" b="1" smtClean="0">
                <a:latin typeface="Corbel" pitchFamily="34" charset="0"/>
              </a:rPr>
              <a:t>Coal, oil, etc.</a:t>
            </a:r>
          </a:p>
          <a:p>
            <a:pPr eaLnBrk="1" hangingPunct="1"/>
            <a:endParaRPr lang="en-US" b="1" smtClean="0">
              <a:solidFill>
                <a:srgbClr val="1F881A"/>
              </a:solidFill>
              <a:latin typeface="Corbel" pitchFamily="34" charset="0"/>
            </a:endParaRPr>
          </a:p>
        </p:txBody>
      </p:sp>
      <p:pic>
        <p:nvPicPr>
          <p:cNvPr id="141316" name="Picture1" descr="0107"/>
          <p:cNvPicPr>
            <a:picLocks noGrp="1" noChangeAspect="1" noChangeArrowheads="1"/>
          </p:cNvPicPr>
          <p:nvPr>
            <p:ph sz="half" idx="4294967295"/>
          </p:nvPr>
        </p:nvPicPr>
        <p:blipFill>
          <a:blip r:embed="rId3"/>
          <a:srcRect/>
          <a:stretch>
            <a:fillRect/>
          </a:stretch>
        </p:blipFill>
        <p:spPr>
          <a:xfrm>
            <a:off x="4038600" y="2971800"/>
            <a:ext cx="4622800" cy="3111500"/>
          </a:xfrm>
        </p:spPr>
      </p:pic>
    </p:spTree>
    <p:extLst>
      <p:ext uri="{BB962C8B-B14F-4D97-AF65-F5344CB8AC3E}">
        <p14:creationId xmlns:p14="http://schemas.microsoft.com/office/powerpoint/2010/main" val="14933829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mtClean="0">
                <a:latin typeface="Corbel" pitchFamily="34" charset="0"/>
              </a:rPr>
              <a:t>Money doesn’t grow on trees</a:t>
            </a:r>
          </a:p>
        </p:txBody>
      </p:sp>
      <p:sp>
        <p:nvSpPr>
          <p:cNvPr id="11267" name="Rectangle 3"/>
          <p:cNvSpPr>
            <a:spLocks noGrp="1" noChangeArrowheads="1"/>
          </p:cNvSpPr>
          <p:nvPr>
            <p:ph sz="half" idx="1"/>
          </p:nvPr>
        </p:nvSpPr>
        <p:spPr>
          <a:xfrm>
            <a:off x="457200" y="1447800"/>
            <a:ext cx="4648200" cy="5181600"/>
          </a:xfrm>
        </p:spPr>
        <p:txBody>
          <a:bodyPr/>
          <a:lstStyle/>
          <a:p>
            <a:pPr eaLnBrk="1" hangingPunct="1"/>
            <a:r>
              <a:rPr lang="en-US" b="1" dirty="0" smtClean="0">
                <a:solidFill>
                  <a:srgbClr val="CC0000"/>
                </a:solidFill>
                <a:latin typeface="Corbel" pitchFamily="34" charset="0"/>
              </a:rPr>
              <a:t>Natural capital:</a:t>
            </a:r>
            <a:r>
              <a:rPr lang="en-US" dirty="0" smtClean="0">
                <a:latin typeface="Corbel" pitchFamily="34" charset="0"/>
              </a:rPr>
              <a:t> keeps us and other forms of life alive and supports our economies</a:t>
            </a:r>
          </a:p>
          <a:p>
            <a:pPr lvl="1" eaLnBrk="1" hangingPunct="1"/>
            <a:r>
              <a:rPr lang="en-US" sz="2800" b="1" dirty="0" smtClean="0">
                <a:latin typeface="Corbel" pitchFamily="34" charset="0"/>
              </a:rPr>
              <a:t>Natural resources</a:t>
            </a:r>
            <a:r>
              <a:rPr lang="en-US" sz="2800" dirty="0" smtClean="0">
                <a:latin typeface="Corbel" pitchFamily="34" charset="0"/>
              </a:rPr>
              <a:t> – </a:t>
            </a:r>
            <a:r>
              <a:rPr lang="en-US" sz="2800" i="1" dirty="0" smtClean="0">
                <a:latin typeface="Corbel" pitchFamily="34" charset="0"/>
              </a:rPr>
              <a:t>materials</a:t>
            </a:r>
            <a:r>
              <a:rPr lang="en-US" sz="2800" dirty="0" smtClean="0">
                <a:latin typeface="Corbel" pitchFamily="34" charset="0"/>
              </a:rPr>
              <a:t>; air, water, soil, etc.</a:t>
            </a:r>
          </a:p>
          <a:p>
            <a:pPr lvl="1" eaLnBrk="1" hangingPunct="1"/>
            <a:r>
              <a:rPr lang="en-US" sz="2800" b="1" dirty="0" smtClean="0">
                <a:latin typeface="Corbel" pitchFamily="34" charset="0"/>
              </a:rPr>
              <a:t>Natural services</a:t>
            </a:r>
            <a:r>
              <a:rPr lang="en-US" sz="2800" dirty="0" smtClean="0">
                <a:latin typeface="Corbel" pitchFamily="34" charset="0"/>
              </a:rPr>
              <a:t> – </a:t>
            </a:r>
            <a:r>
              <a:rPr lang="en-US" sz="2800" i="1" dirty="0" smtClean="0">
                <a:latin typeface="Corbel" pitchFamily="34" charset="0"/>
              </a:rPr>
              <a:t>functions</a:t>
            </a:r>
            <a:r>
              <a:rPr lang="en-US" sz="2800" dirty="0" smtClean="0">
                <a:latin typeface="Corbel" pitchFamily="34" charset="0"/>
              </a:rPr>
              <a:t>; nutrient cycling</a:t>
            </a:r>
          </a:p>
          <a:p>
            <a:pPr lvl="1" eaLnBrk="1" hangingPunct="1"/>
            <a:endParaRPr lang="en-US" sz="3200" dirty="0" smtClean="0">
              <a:latin typeface="Corbel" pitchFamily="34" charset="0"/>
            </a:endParaRPr>
          </a:p>
          <a:p>
            <a:pPr eaLnBrk="1" hangingPunct="1"/>
            <a:endParaRPr lang="en-US" dirty="0" smtClean="0">
              <a:latin typeface="Corbel" pitchFamily="34" charset="0"/>
            </a:endParaRPr>
          </a:p>
          <a:p>
            <a:pPr eaLnBrk="1" hangingPunct="1">
              <a:buFont typeface="Wingdings" pitchFamily="2" charset="2"/>
              <a:buNone/>
            </a:pPr>
            <a:endParaRPr lang="en-US" dirty="0" smtClean="0">
              <a:latin typeface="Corbel" pitchFamily="34" charset="0"/>
            </a:endParaRPr>
          </a:p>
        </p:txBody>
      </p:sp>
      <p:pic>
        <p:nvPicPr>
          <p:cNvPr id="37891" name="Picture 6" descr="http://makeyourmoneygrow.net/blog1/wp-content/uploads/2009/12/moneytree51.jpg"/>
          <p:cNvPicPr>
            <a:picLocks noGrp="1" noChangeAspect="1" noChangeArrowheads="1"/>
          </p:cNvPicPr>
          <p:nvPr>
            <p:ph sz="half" idx="2"/>
          </p:nvPr>
        </p:nvPicPr>
        <p:blipFill>
          <a:blip r:embed="rId3"/>
          <a:srcRect/>
          <a:stretch>
            <a:fillRect/>
          </a:stretch>
        </p:blipFill>
        <p:spPr>
          <a:xfrm>
            <a:off x="4938713" y="1371600"/>
            <a:ext cx="3457575" cy="5181600"/>
          </a:xfrm>
        </p:spPr>
      </p:pic>
    </p:spTree>
    <p:extLst>
      <p:ext uri="{BB962C8B-B14F-4D97-AF65-F5344CB8AC3E}">
        <p14:creationId xmlns:p14="http://schemas.microsoft.com/office/powerpoint/2010/main" val="588935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49337</TotalTime>
  <Words>1852</Words>
  <Application>Microsoft Macintosh PowerPoint</Application>
  <PresentationFormat>On-screen Show (4:3)</PresentationFormat>
  <Paragraphs>257</Paragraphs>
  <Slides>72</Slides>
  <Notes>13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72</vt:i4>
      </vt:variant>
    </vt:vector>
  </HeadingPairs>
  <TitlesOfParts>
    <vt:vector size="76" baseType="lpstr">
      <vt:lpstr>Office Theme</vt:lpstr>
      <vt:lpstr>Default Design</vt:lpstr>
      <vt:lpstr>Blank Presentation</vt:lpstr>
      <vt:lpstr>Microsoft Equation</vt:lpstr>
      <vt:lpstr>   Resources and Environmental Economics  First Term 2019/2020    </vt:lpstr>
      <vt:lpstr>   Resources and Environmental Economics  First Term 2019/2020 COURSE SYLLABUS    </vt:lpstr>
      <vt:lpstr>   Resources and Environmental Economics  First Term 2019/2020 COURSE SYLLABUS    </vt:lpstr>
      <vt:lpstr>   Resources and Environmental Economics  First Term 2019/2020 COURSE SYLLABUS    </vt:lpstr>
      <vt:lpstr>   Resources and Environmental Economics  First Term 2019/2020 COURSE SYLLABUS    </vt:lpstr>
      <vt:lpstr>Environmental Science: Interdisciplinary Study </vt:lpstr>
      <vt:lpstr>Our Goals</vt:lpstr>
      <vt:lpstr>Consumption and Conservation </vt:lpstr>
      <vt:lpstr>Money doesn’t grow on trees</vt:lpstr>
      <vt:lpstr>PowerPoint Presentation</vt:lpstr>
      <vt:lpstr>PowerPoint Presentation</vt:lpstr>
      <vt:lpstr>PowerPoint Presentation</vt:lpstr>
      <vt:lpstr>Human Degradation!</vt:lpstr>
      <vt:lpstr>Different Views about Environmental Problems and Their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Property Rights</vt:lpstr>
      <vt:lpstr>Overexploiting Shared Renewable Resources: Tragedy of the Commons</vt:lpstr>
      <vt:lpstr>Non-attenuated property rights are:</vt:lpstr>
      <vt:lpstr>How is property held? Who has rights of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A Contemporary Introduction 7th Edition</dc:title>
  <dc:creator>Walaa Diab</dc:creator>
  <cp:lastModifiedBy>Walaa Diab</cp:lastModifiedBy>
  <cp:revision>509</cp:revision>
  <cp:lastPrinted>2019-09-26T09:58:43Z</cp:lastPrinted>
  <dcterms:created xsi:type="dcterms:W3CDTF">2019-09-16T06:41:21Z</dcterms:created>
  <dcterms:modified xsi:type="dcterms:W3CDTF">2019-11-06T18:20:34Z</dcterms:modified>
</cp:coreProperties>
</file>